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3"/>
  </p:notesMasterIdLst>
  <p:handoutMasterIdLst>
    <p:handoutMasterId r:id="rId134"/>
  </p:handoutMasterIdLst>
  <p:sldIdLst>
    <p:sldId id="258" r:id="rId5"/>
    <p:sldId id="262" r:id="rId6"/>
    <p:sldId id="266" r:id="rId7"/>
    <p:sldId id="284" r:id="rId8"/>
    <p:sldId id="261" r:id="rId9"/>
    <p:sldId id="270" r:id="rId10"/>
    <p:sldId id="411" r:id="rId11"/>
    <p:sldId id="393" r:id="rId12"/>
    <p:sldId id="394" r:id="rId13"/>
    <p:sldId id="287" r:id="rId14"/>
    <p:sldId id="286" r:id="rId15"/>
    <p:sldId id="288" r:id="rId16"/>
    <p:sldId id="283" r:id="rId17"/>
    <p:sldId id="289" r:id="rId18"/>
    <p:sldId id="290" r:id="rId19"/>
    <p:sldId id="291" r:id="rId20"/>
    <p:sldId id="292" r:id="rId21"/>
    <p:sldId id="293" r:id="rId22"/>
    <p:sldId id="295" r:id="rId23"/>
    <p:sldId id="296" r:id="rId24"/>
    <p:sldId id="297" r:id="rId25"/>
    <p:sldId id="298" r:id="rId26"/>
    <p:sldId id="368" r:id="rId27"/>
    <p:sldId id="299" r:id="rId28"/>
    <p:sldId id="300" r:id="rId29"/>
    <p:sldId id="362" r:id="rId30"/>
    <p:sldId id="363" r:id="rId31"/>
    <p:sldId id="364" r:id="rId32"/>
    <p:sldId id="365" r:id="rId33"/>
    <p:sldId id="366" r:id="rId34"/>
    <p:sldId id="367" r:id="rId35"/>
    <p:sldId id="301" r:id="rId36"/>
    <p:sldId id="302" r:id="rId37"/>
    <p:sldId id="303" r:id="rId38"/>
    <p:sldId id="304" r:id="rId39"/>
    <p:sldId id="305" r:id="rId40"/>
    <p:sldId id="306" r:id="rId41"/>
    <p:sldId id="369" r:id="rId42"/>
    <p:sldId id="370" r:id="rId43"/>
    <p:sldId id="371" r:id="rId44"/>
    <p:sldId id="307" r:id="rId45"/>
    <p:sldId id="308" r:id="rId46"/>
    <p:sldId id="313" r:id="rId47"/>
    <p:sldId id="312" r:id="rId48"/>
    <p:sldId id="311" r:id="rId49"/>
    <p:sldId id="310" r:id="rId50"/>
    <p:sldId id="309" r:id="rId51"/>
    <p:sldId id="314" r:id="rId52"/>
    <p:sldId id="315" r:id="rId53"/>
    <p:sldId id="316" r:id="rId54"/>
    <p:sldId id="317" r:id="rId55"/>
    <p:sldId id="318" r:id="rId56"/>
    <p:sldId id="326" r:id="rId57"/>
    <p:sldId id="325" r:id="rId58"/>
    <p:sldId id="327" r:id="rId59"/>
    <p:sldId id="328" r:id="rId60"/>
    <p:sldId id="329" r:id="rId61"/>
    <p:sldId id="330" r:id="rId62"/>
    <p:sldId id="324" r:id="rId63"/>
    <p:sldId id="323" r:id="rId64"/>
    <p:sldId id="322" r:id="rId65"/>
    <p:sldId id="345" r:id="rId66"/>
    <p:sldId id="321" r:id="rId67"/>
    <p:sldId id="319" r:id="rId68"/>
    <p:sldId id="32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91" r:id="rId112"/>
    <p:sldId id="384" r:id="rId113"/>
    <p:sldId id="385" r:id="rId114"/>
    <p:sldId id="386" r:id="rId115"/>
    <p:sldId id="387" r:id="rId116"/>
    <p:sldId id="388" r:id="rId117"/>
    <p:sldId id="389" r:id="rId118"/>
    <p:sldId id="390" r:id="rId119"/>
    <p:sldId id="398" r:id="rId120"/>
    <p:sldId id="399" r:id="rId121"/>
    <p:sldId id="400" r:id="rId122"/>
    <p:sldId id="403" r:id="rId123"/>
    <p:sldId id="402" r:id="rId124"/>
    <p:sldId id="405" r:id="rId125"/>
    <p:sldId id="406" r:id="rId126"/>
    <p:sldId id="407" r:id="rId127"/>
    <p:sldId id="408" r:id="rId128"/>
    <p:sldId id="410" r:id="rId129"/>
    <p:sldId id="397" r:id="rId130"/>
    <p:sldId id="409" r:id="rId131"/>
    <p:sldId id="268" r:id="rId13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000"/>
    <a:srgbClr val="0070C0"/>
    <a:srgbClr val="AD398F"/>
    <a:srgbClr val="70AD47"/>
    <a:srgbClr val="FFFFFF"/>
    <a:srgbClr val="01C6FD"/>
    <a:srgbClr val="79AE02"/>
    <a:srgbClr val="067F9C"/>
    <a:srgbClr val="014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notesViewPr>
    <p:cSldViewPr snapToGrid="0">
      <p:cViewPr varScale="1">
        <p:scale>
          <a:sx n="88" d="100"/>
          <a:sy n="88" d="100"/>
        </p:scale>
        <p:origin x="3054"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920" b="1" i="0" u="none" strike="noStrike" kern="1200" spc="0" baseline="0">
                <a:solidFill>
                  <a:schemeClr val="accent3"/>
                </a:solidFill>
                <a:latin typeface="+mn-lt"/>
                <a:ea typeface="+mn-ea"/>
                <a:cs typeface="+mn-cs"/>
              </a:defRPr>
            </a:pPr>
            <a:r>
              <a:rPr lang="it-IT"/>
              <a:t>Didascalia</a:t>
            </a:r>
          </a:p>
        </c:rich>
      </c:tx>
      <c:overlay val="0"/>
      <c:spPr>
        <a:noFill/>
        <a:ln>
          <a:noFill/>
        </a:ln>
        <a:effectLst/>
      </c:spPr>
      <c:txPr>
        <a:bodyPr rot="0" spcFirstLastPara="1" vertOverflow="ellipsis" vert="horz" wrap="square" anchor="ctr" anchorCtr="1"/>
        <a:lstStyle/>
        <a:p>
          <a:pPr>
            <a:defRPr lang="it-IT" sz="1920" b="1" i="0" u="none" strike="noStrike" kern="1200" spc="0" baseline="0">
              <a:solidFill>
                <a:schemeClr val="accent3"/>
              </a:solidFill>
              <a:latin typeface="+mn-lt"/>
              <a:ea typeface="+mn-ea"/>
              <a:cs typeface="+mn-cs"/>
            </a:defRPr>
          </a:pPr>
          <a:endParaRPr lang="it-IT"/>
        </a:p>
      </c:txPr>
    </c:title>
    <c:autoTitleDeleted val="0"/>
    <c:plotArea>
      <c:layout>
        <c:manualLayout>
          <c:layoutTarget val="inner"/>
          <c:xMode val="edge"/>
          <c:yMode val="edge"/>
          <c:x val="0.1440456186107027"/>
          <c:y val="0.12065484353632677"/>
          <c:w val="0.71190876277859461"/>
          <c:h val="0.77992148692348262"/>
        </c:manualLayout>
      </c:layout>
      <c:doughnutChart>
        <c:varyColors val="1"/>
        <c:dLbls>
          <c:showLegendKey val="0"/>
          <c:showVal val="0"/>
          <c:showCatName val="0"/>
          <c:showSerName val="0"/>
          <c:showPercent val="0"/>
          <c:showBubbleSize val="0"/>
          <c:showLeaderLines val="0"/>
        </c:dLbls>
        <c:firstSliceAng val="0"/>
        <c:holeSize val="7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600" b="1" i="0" u="none" strike="noStrike" kern="1200" baseline="0">
              <a:solidFill>
                <a:schemeClr val="accent3"/>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marL="0" indent="0" algn="ctr" defTabSz="914400" rtl="0" eaLnBrk="1" latinLnBrk="0" hangingPunct="1">
        <a:lnSpc>
          <a:spcPct val="90000"/>
        </a:lnSpc>
        <a:spcBef>
          <a:spcPts val="1000"/>
        </a:spcBef>
        <a:buFont typeface="Arial" panose="020B0604020202020204" pitchFamily="34" charset="0"/>
        <a:buNone/>
        <a:defRPr lang="it-IT" sz="1600" b="1" kern="1200">
          <a:solidFill>
            <a:schemeClr val="accent3"/>
          </a:solidFill>
          <a:latin typeface="+mn-lt"/>
          <a:ea typeface="+mn-ea"/>
          <a:cs typeface="+mn-cs"/>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862" b="0" i="0" u="none" strike="noStrike" kern="1200" spc="0" baseline="0" noProof="0">
                <a:solidFill>
                  <a:schemeClr val="tx1">
                    <a:lumMod val="65000"/>
                    <a:lumOff val="35000"/>
                  </a:schemeClr>
                </a:solidFill>
                <a:latin typeface="+mn-lt"/>
                <a:ea typeface="+mn-ea"/>
                <a:cs typeface="+mn-cs"/>
              </a:defRPr>
            </a:pPr>
            <a:r>
              <a:rPr lang="it-IT" b="1" noProof="0" dirty="0"/>
              <a:t>Didascalia</a:t>
            </a:r>
          </a:p>
        </c:rich>
      </c:tx>
      <c:overlay val="0"/>
      <c:spPr>
        <a:noFill/>
        <a:ln>
          <a:noFill/>
        </a:ln>
        <a:effectLst/>
      </c:spPr>
      <c:txPr>
        <a:bodyPr rot="0" spcFirstLastPara="1" vertOverflow="ellipsis" vert="horz" wrap="square" anchor="ctr" anchorCtr="1"/>
        <a:lstStyle/>
        <a:p>
          <a:pPr>
            <a:defRPr lang="it-IT" sz="1862" b="0" i="0" u="none" strike="noStrike" kern="1200" spc="0" baseline="0" noProof="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440456186107027"/>
          <c:y val="0.12065484353632677"/>
          <c:w val="0.71190876277859461"/>
          <c:h val="0.77992148692348262"/>
        </c:manualLayout>
      </c:layout>
      <c:doughnutChart>
        <c:varyColors val="1"/>
        <c:dLbls>
          <c:showLegendKey val="0"/>
          <c:showVal val="0"/>
          <c:showCatName val="0"/>
          <c:showSerName val="0"/>
          <c:showPercent val="0"/>
          <c:showBubbleSize val="0"/>
          <c:showLeaderLines val="0"/>
        </c:dLbls>
        <c:firstSliceAng val="0"/>
        <c:holeSize val="7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197" b="0" i="0" u="none" strike="noStrike" kern="1200" baseline="0" noProof="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862" b="0" i="0" u="none" strike="noStrike" kern="1200" spc="0" baseline="0" noProof="0">
                <a:solidFill>
                  <a:schemeClr val="tx1">
                    <a:lumMod val="65000"/>
                    <a:lumOff val="35000"/>
                  </a:schemeClr>
                </a:solidFill>
                <a:latin typeface="+mn-lt"/>
                <a:ea typeface="+mn-ea"/>
                <a:cs typeface="+mn-cs"/>
              </a:defRPr>
            </a:pPr>
            <a:r>
              <a:rPr lang="it-IT" b="1" noProof="0" dirty="0"/>
              <a:t>Didascalia</a:t>
            </a:r>
          </a:p>
        </c:rich>
      </c:tx>
      <c:overlay val="0"/>
      <c:spPr>
        <a:noFill/>
        <a:ln>
          <a:noFill/>
        </a:ln>
        <a:effectLst/>
      </c:spPr>
      <c:txPr>
        <a:bodyPr rot="0" spcFirstLastPara="1" vertOverflow="ellipsis" vert="horz" wrap="square" anchor="ctr" anchorCtr="1"/>
        <a:lstStyle/>
        <a:p>
          <a:pPr>
            <a:defRPr lang="it-IT" sz="1862" b="0" i="0" u="none" strike="noStrike" kern="1200" spc="0" baseline="0" noProof="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440456186107027"/>
          <c:y val="0.12065484353632677"/>
          <c:w val="0.71190876277859461"/>
          <c:h val="0.77992148692348262"/>
        </c:manualLayout>
      </c:layout>
      <c:doughnutChart>
        <c:varyColors val="1"/>
        <c:dLbls>
          <c:showLegendKey val="0"/>
          <c:showVal val="0"/>
          <c:showCatName val="0"/>
          <c:showSerName val="0"/>
          <c:showPercent val="0"/>
          <c:showBubbleSize val="0"/>
          <c:showLeaderLines val="0"/>
        </c:dLbls>
        <c:firstSliceAng val="0"/>
        <c:holeSize val="7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197" b="0" i="0" u="none" strike="noStrike" kern="1200" baseline="0" noProof="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920" b="1" i="0" u="none" strike="noStrike" kern="1200" spc="0" baseline="0">
                <a:solidFill>
                  <a:schemeClr val="accent3"/>
                </a:solidFill>
                <a:latin typeface="+mn-lt"/>
                <a:ea typeface="+mn-ea"/>
                <a:cs typeface="+mn-cs"/>
              </a:defRPr>
            </a:pPr>
            <a:r>
              <a:rPr lang="it-IT"/>
              <a:t>Didascalia</a:t>
            </a:r>
          </a:p>
        </c:rich>
      </c:tx>
      <c:overlay val="0"/>
      <c:spPr>
        <a:noFill/>
        <a:ln>
          <a:noFill/>
        </a:ln>
        <a:effectLst/>
      </c:spPr>
      <c:txPr>
        <a:bodyPr rot="0" spcFirstLastPara="1" vertOverflow="ellipsis" vert="horz" wrap="square" anchor="ctr" anchorCtr="1"/>
        <a:lstStyle/>
        <a:p>
          <a:pPr>
            <a:defRPr lang="it-IT" sz="1920" b="1" i="0" u="none" strike="noStrike" kern="1200" spc="0" baseline="0">
              <a:solidFill>
                <a:schemeClr val="accent3"/>
              </a:solidFill>
              <a:latin typeface="+mn-lt"/>
              <a:ea typeface="+mn-ea"/>
              <a:cs typeface="+mn-cs"/>
            </a:defRPr>
          </a:pPr>
          <a:endParaRPr lang="it-IT"/>
        </a:p>
      </c:txPr>
    </c:title>
    <c:autoTitleDeleted val="0"/>
    <c:plotArea>
      <c:layout>
        <c:manualLayout>
          <c:layoutTarget val="inner"/>
          <c:xMode val="edge"/>
          <c:yMode val="edge"/>
          <c:x val="0.1440456186107027"/>
          <c:y val="0.12065484353632677"/>
          <c:w val="0.71190876277859461"/>
          <c:h val="0.77992148692348262"/>
        </c:manualLayout>
      </c:layout>
      <c:doughnutChart>
        <c:varyColors val="1"/>
        <c:dLbls>
          <c:showLegendKey val="0"/>
          <c:showVal val="0"/>
          <c:showCatName val="0"/>
          <c:showSerName val="0"/>
          <c:showPercent val="0"/>
          <c:showBubbleSize val="0"/>
          <c:showLeaderLines val="0"/>
        </c:dLbls>
        <c:firstSliceAng val="0"/>
        <c:holeSize val="7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600" b="1" i="0" u="none" strike="noStrike" kern="1200" baseline="0">
              <a:solidFill>
                <a:schemeClr val="accent3"/>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marL="0" indent="0" algn="ctr" defTabSz="914400" rtl="0" eaLnBrk="1" latinLnBrk="0" hangingPunct="1">
        <a:lnSpc>
          <a:spcPct val="90000"/>
        </a:lnSpc>
        <a:spcBef>
          <a:spcPts val="1000"/>
        </a:spcBef>
        <a:buFont typeface="Arial" panose="020B0604020202020204" pitchFamily="34" charset="0"/>
        <a:buNone/>
        <a:defRPr lang="it-IT" sz="1600" b="1" kern="1200">
          <a:solidFill>
            <a:schemeClr val="accent3"/>
          </a:solidFill>
          <a:latin typeface="+mn-lt"/>
          <a:ea typeface="+mn-ea"/>
          <a:cs typeface="+mn-cs"/>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0.07669</cdr:x>
      <cdr:y>0.02971</cdr:y>
    </cdr:from>
    <cdr:to>
      <cdr:x>0.92035</cdr:x>
      <cdr:y>0.22185</cdr:y>
    </cdr:to>
    <cdr:sp macro="" textlink="">
      <cdr:nvSpPr>
        <cdr:cNvPr id="2" name="CasellaDiTesto 1">
          <a:extLst xmlns:a="http://schemas.openxmlformats.org/drawingml/2006/main">
            <a:ext uri="{FF2B5EF4-FFF2-40B4-BE49-F238E27FC236}">
              <a16:creationId xmlns:a16="http://schemas.microsoft.com/office/drawing/2014/main" id="{F653E781-3139-4D5F-8AC5-7DF19E5DCB83}"/>
            </a:ext>
          </a:extLst>
        </cdr:cNvPr>
        <cdr:cNvSpPr txBox="1"/>
      </cdr:nvSpPr>
      <cdr:spPr>
        <a:xfrm xmlns:a="http://schemas.openxmlformats.org/drawingml/2006/main">
          <a:off x="387610" y="137084"/>
          <a:ext cx="4264090" cy="886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dr:relSizeAnchor xmlns:cdr="http://schemas.openxmlformats.org/drawingml/2006/chartDrawing">
    <cdr:from>
      <cdr:x>0.03823</cdr:x>
      <cdr:y>0.05601</cdr:y>
    </cdr:from>
    <cdr:to>
      <cdr:x>0.90743</cdr:x>
      <cdr:y>0.23803</cdr:y>
    </cdr:to>
    <cdr:sp macro="" textlink="">
      <cdr:nvSpPr>
        <cdr:cNvPr id="3" name="CasellaDiTesto 2">
          <a:extLst xmlns:a="http://schemas.openxmlformats.org/drawingml/2006/main">
            <a:ext uri="{FF2B5EF4-FFF2-40B4-BE49-F238E27FC236}">
              <a16:creationId xmlns:a16="http://schemas.microsoft.com/office/drawing/2014/main" id="{4FF3EF3E-14EF-4555-9702-B7707FB17D8F}"/>
            </a:ext>
          </a:extLst>
        </cdr:cNvPr>
        <cdr:cNvSpPr txBox="1"/>
      </cdr:nvSpPr>
      <cdr:spPr>
        <a:xfrm xmlns:a="http://schemas.openxmlformats.org/drawingml/2006/main">
          <a:off x="193225" y="258382"/>
          <a:ext cx="4393161" cy="8397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a:p xmlns:a="http://schemas.openxmlformats.org/drawingml/2006/main">
          <a:r>
            <a:rPr lang="it-IT" dirty="0"/>
            <a:t>Nella seguente tabella sono riportati i dati complessivi relativi agli amministratori ed al personale:</a:t>
          </a:r>
        </a:p>
        <a:p xmlns:a="http://schemas.openxmlformats.org/drawingml/2006/main">
          <a:r>
            <a:rPr lang="it-IT" dirty="0"/>
            <a:t> </a:t>
          </a:r>
        </a:p>
        <a:p xmlns:a="http://schemas.openxmlformats.org/drawingml/2006/main">
          <a:endParaRPr lang="it-IT" sz="1100" dirty="0"/>
        </a:p>
        <a:p xmlns:a="http://schemas.openxmlformats.org/drawingml/2006/main">
          <a:endParaRPr lang="it-IT" dirty="0"/>
        </a:p>
        <a:p xmlns:a="http://schemas.openxmlformats.org/drawingml/2006/main">
          <a:endParaRPr lang="it-IT" sz="1100" dirty="0"/>
        </a:p>
      </cdr:txBody>
    </cdr:sp>
  </cdr:relSizeAnchor>
  <cdr:relSizeAnchor xmlns:cdr="http://schemas.openxmlformats.org/drawingml/2006/chartDrawing">
    <cdr:from>
      <cdr:x>0.04828</cdr:x>
      <cdr:y>0.57578</cdr:y>
    </cdr:from>
    <cdr:to>
      <cdr:x>0.91748</cdr:x>
      <cdr:y>0.97308</cdr:y>
    </cdr:to>
    <cdr:sp macro="" textlink="">
      <cdr:nvSpPr>
        <cdr:cNvPr id="4" name="CasellaDiTesto 1">
          <a:extLst xmlns:a="http://schemas.openxmlformats.org/drawingml/2006/main">
            <a:ext uri="{FF2B5EF4-FFF2-40B4-BE49-F238E27FC236}">
              <a16:creationId xmlns:a16="http://schemas.microsoft.com/office/drawing/2014/main" id="{A94C04CD-0415-4C93-9A1C-26184E5883B3}"/>
            </a:ext>
          </a:extLst>
        </cdr:cNvPr>
        <cdr:cNvSpPr txBox="1"/>
      </cdr:nvSpPr>
      <cdr:spPr>
        <a:xfrm xmlns:a="http://schemas.openxmlformats.org/drawingml/2006/main">
          <a:off x="244025" y="2656349"/>
          <a:ext cx="4393161" cy="18329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it-IT" dirty="0"/>
        </a:p>
        <a:p xmlns:a="http://schemas.openxmlformats.org/drawingml/2006/main">
          <a:r>
            <a:rPr lang="it-IT" sz="1100" dirty="0"/>
            <a:t>Il personale al 31.12.2019 risulta ripartito tra i vari uffici com</a:t>
          </a:r>
          <a:r>
            <a:rPr lang="it-IT" dirty="0"/>
            <a:t>e illustrato nella tabella a destra.</a:t>
          </a:r>
        </a:p>
        <a:p xmlns:a="http://schemas.openxmlformats.org/drawingml/2006/main">
          <a:endParaRPr lang="it-I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0.07669</cdr:x>
      <cdr:y>0.02971</cdr:y>
    </cdr:from>
    <cdr:to>
      <cdr:x>0.92035</cdr:x>
      <cdr:y>0.22185</cdr:y>
    </cdr:to>
    <cdr:sp macro="" textlink="">
      <cdr:nvSpPr>
        <cdr:cNvPr id="2" name="CasellaDiTesto 1">
          <a:extLst xmlns:a="http://schemas.openxmlformats.org/drawingml/2006/main">
            <a:ext uri="{FF2B5EF4-FFF2-40B4-BE49-F238E27FC236}">
              <a16:creationId xmlns:a16="http://schemas.microsoft.com/office/drawing/2014/main" id="{F653E781-3139-4D5F-8AC5-7DF19E5DCB83}"/>
            </a:ext>
          </a:extLst>
        </cdr:cNvPr>
        <cdr:cNvSpPr txBox="1"/>
      </cdr:nvSpPr>
      <cdr:spPr>
        <a:xfrm xmlns:a="http://schemas.openxmlformats.org/drawingml/2006/main">
          <a:off x="387610" y="137084"/>
          <a:ext cx="4264090" cy="886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dr:relSizeAnchor xmlns:cdr="http://schemas.openxmlformats.org/drawingml/2006/chartDrawing">
    <cdr:from>
      <cdr:x>0.03823</cdr:x>
      <cdr:y>0.05601</cdr:y>
    </cdr:from>
    <cdr:to>
      <cdr:x>0.90743</cdr:x>
      <cdr:y>0.23803</cdr:y>
    </cdr:to>
    <cdr:sp macro="" textlink="">
      <cdr:nvSpPr>
        <cdr:cNvPr id="3" name="CasellaDiTesto 2">
          <a:extLst xmlns:a="http://schemas.openxmlformats.org/drawingml/2006/main">
            <a:ext uri="{FF2B5EF4-FFF2-40B4-BE49-F238E27FC236}">
              <a16:creationId xmlns:a16="http://schemas.microsoft.com/office/drawing/2014/main" id="{4FF3EF3E-14EF-4555-9702-B7707FB17D8F}"/>
            </a:ext>
          </a:extLst>
        </cdr:cNvPr>
        <cdr:cNvSpPr txBox="1"/>
      </cdr:nvSpPr>
      <cdr:spPr>
        <a:xfrm xmlns:a="http://schemas.openxmlformats.org/drawingml/2006/main">
          <a:off x="193225" y="258382"/>
          <a:ext cx="4393161" cy="8397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it-IT" dirty="0"/>
            <a:t>Nella seguente tabella sono riportati gli importi complessivi relativi a tutti i titoli delle entrate e tutti i titoli delle uscite (al netto del </a:t>
          </a:r>
          <a:r>
            <a:rPr lang="it-IT" dirty="0" err="1"/>
            <a:t>FpV</a:t>
          </a:r>
          <a:r>
            <a:rPr lang="it-IT" dirty="0"/>
            <a:t>), ad eccezione delle partite di giro e degli incrementi/ diminuzioni attività finanziarie e anticipazioni istituto tesoriere. </a:t>
          </a:r>
          <a:endParaRPr lang="it-IT" sz="1100" dirty="0"/>
        </a:p>
        <a:p xmlns:a="http://schemas.openxmlformats.org/drawingml/2006/main">
          <a:endParaRPr lang="it-IT" dirty="0"/>
        </a:p>
        <a:p xmlns:a="http://schemas.openxmlformats.org/drawingml/2006/main">
          <a:endParaRPr lang="it-IT"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86517A-D7C5-47CC-A25F-4444949625A4}" type="datetime1">
              <a:rPr lang="it-IT" smtClean="0"/>
              <a:t>26/04/2021</a:t>
            </a:fld>
            <a:endParaRPr lang="it-IT"/>
          </a:p>
        </p:txBody>
      </p:sp>
      <p:sp>
        <p:nvSpPr>
          <p:cNvPr id="4" name="Segnaposto piè di pagina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it-IT" smtClean="0"/>
              <a:t>‹N›</a:t>
            </a:fld>
            <a:endParaRPr lang="it-IT"/>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72DC3E1-4820-4B64-B990-34825062F3CA}" type="datetime1">
              <a:rPr lang="it-IT" noProof="0" smtClean="0"/>
              <a:t>26/04/2021</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DE8F2A-B3D4-43F2-B39B-CD77F64A1950}" type="slidenum">
              <a:rPr lang="it-IT" noProof="0" smtClean="0"/>
              <a:t>‹N›</a:t>
            </a:fld>
            <a:endParaRPr lang="it-IT"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a:t>
            </a:fld>
            <a:endParaRPr lang="it-IT"/>
          </a:p>
        </p:txBody>
      </p:sp>
    </p:spTree>
    <p:extLst>
      <p:ext uri="{BB962C8B-B14F-4D97-AF65-F5344CB8AC3E}">
        <p14:creationId xmlns:p14="http://schemas.microsoft.com/office/powerpoint/2010/main" val="187139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12</a:t>
            </a:fld>
            <a:endParaRPr lang="it-IT"/>
          </a:p>
        </p:txBody>
      </p:sp>
    </p:spTree>
    <p:extLst>
      <p:ext uri="{BB962C8B-B14F-4D97-AF65-F5344CB8AC3E}">
        <p14:creationId xmlns:p14="http://schemas.microsoft.com/office/powerpoint/2010/main" val="32561299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102</a:t>
            </a:fld>
            <a:endParaRPr lang="it-IT"/>
          </a:p>
        </p:txBody>
      </p:sp>
    </p:spTree>
    <p:extLst>
      <p:ext uri="{BB962C8B-B14F-4D97-AF65-F5344CB8AC3E}">
        <p14:creationId xmlns:p14="http://schemas.microsoft.com/office/powerpoint/2010/main" val="29488024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103</a:t>
            </a:fld>
            <a:endParaRPr lang="it-IT"/>
          </a:p>
        </p:txBody>
      </p:sp>
    </p:spTree>
    <p:extLst>
      <p:ext uri="{BB962C8B-B14F-4D97-AF65-F5344CB8AC3E}">
        <p14:creationId xmlns:p14="http://schemas.microsoft.com/office/powerpoint/2010/main" val="36791206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104</a:t>
            </a:fld>
            <a:endParaRPr lang="it-IT"/>
          </a:p>
        </p:txBody>
      </p:sp>
    </p:spTree>
    <p:extLst>
      <p:ext uri="{BB962C8B-B14F-4D97-AF65-F5344CB8AC3E}">
        <p14:creationId xmlns:p14="http://schemas.microsoft.com/office/powerpoint/2010/main" val="34161709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105</a:t>
            </a:fld>
            <a:endParaRPr lang="it-IT"/>
          </a:p>
        </p:txBody>
      </p:sp>
    </p:spTree>
    <p:extLst>
      <p:ext uri="{BB962C8B-B14F-4D97-AF65-F5344CB8AC3E}">
        <p14:creationId xmlns:p14="http://schemas.microsoft.com/office/powerpoint/2010/main" val="27057769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106</a:t>
            </a:fld>
            <a:endParaRPr lang="it-IT"/>
          </a:p>
        </p:txBody>
      </p:sp>
    </p:spTree>
    <p:extLst>
      <p:ext uri="{BB962C8B-B14F-4D97-AF65-F5344CB8AC3E}">
        <p14:creationId xmlns:p14="http://schemas.microsoft.com/office/powerpoint/2010/main" val="25430899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107</a:t>
            </a:fld>
            <a:endParaRPr lang="it-IT"/>
          </a:p>
        </p:txBody>
      </p:sp>
    </p:spTree>
    <p:extLst>
      <p:ext uri="{BB962C8B-B14F-4D97-AF65-F5344CB8AC3E}">
        <p14:creationId xmlns:p14="http://schemas.microsoft.com/office/powerpoint/2010/main" val="34087282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108</a:t>
            </a:fld>
            <a:endParaRPr lang="it-IT"/>
          </a:p>
        </p:txBody>
      </p:sp>
    </p:spTree>
    <p:extLst>
      <p:ext uri="{BB962C8B-B14F-4D97-AF65-F5344CB8AC3E}">
        <p14:creationId xmlns:p14="http://schemas.microsoft.com/office/powerpoint/2010/main" val="1309753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109</a:t>
            </a:fld>
            <a:endParaRPr lang="it-IT"/>
          </a:p>
        </p:txBody>
      </p:sp>
    </p:spTree>
    <p:extLst>
      <p:ext uri="{BB962C8B-B14F-4D97-AF65-F5344CB8AC3E}">
        <p14:creationId xmlns:p14="http://schemas.microsoft.com/office/powerpoint/2010/main" val="1583496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110</a:t>
            </a:fld>
            <a:endParaRPr lang="it-IT"/>
          </a:p>
        </p:txBody>
      </p:sp>
    </p:spTree>
    <p:extLst>
      <p:ext uri="{BB962C8B-B14F-4D97-AF65-F5344CB8AC3E}">
        <p14:creationId xmlns:p14="http://schemas.microsoft.com/office/powerpoint/2010/main" val="31710481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111</a:t>
            </a:fld>
            <a:endParaRPr lang="it-IT"/>
          </a:p>
        </p:txBody>
      </p:sp>
    </p:spTree>
    <p:extLst>
      <p:ext uri="{BB962C8B-B14F-4D97-AF65-F5344CB8AC3E}">
        <p14:creationId xmlns:p14="http://schemas.microsoft.com/office/powerpoint/2010/main" val="341771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13</a:t>
            </a:fld>
            <a:endParaRPr lang="it-IT"/>
          </a:p>
        </p:txBody>
      </p:sp>
    </p:spTree>
    <p:extLst>
      <p:ext uri="{BB962C8B-B14F-4D97-AF65-F5344CB8AC3E}">
        <p14:creationId xmlns:p14="http://schemas.microsoft.com/office/powerpoint/2010/main" val="11613889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112</a:t>
            </a:fld>
            <a:endParaRPr lang="it-IT"/>
          </a:p>
        </p:txBody>
      </p:sp>
    </p:spTree>
    <p:extLst>
      <p:ext uri="{BB962C8B-B14F-4D97-AF65-F5344CB8AC3E}">
        <p14:creationId xmlns:p14="http://schemas.microsoft.com/office/powerpoint/2010/main" val="13068798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113</a:t>
            </a:fld>
            <a:endParaRPr lang="it-IT"/>
          </a:p>
        </p:txBody>
      </p:sp>
    </p:spTree>
    <p:extLst>
      <p:ext uri="{BB962C8B-B14F-4D97-AF65-F5344CB8AC3E}">
        <p14:creationId xmlns:p14="http://schemas.microsoft.com/office/powerpoint/2010/main" val="37907057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114</a:t>
            </a:fld>
            <a:endParaRPr lang="it-IT"/>
          </a:p>
        </p:txBody>
      </p:sp>
    </p:spTree>
    <p:extLst>
      <p:ext uri="{BB962C8B-B14F-4D97-AF65-F5344CB8AC3E}">
        <p14:creationId xmlns:p14="http://schemas.microsoft.com/office/powerpoint/2010/main" val="25067161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115</a:t>
            </a:fld>
            <a:endParaRPr lang="it-IT"/>
          </a:p>
        </p:txBody>
      </p:sp>
    </p:spTree>
    <p:extLst>
      <p:ext uri="{BB962C8B-B14F-4D97-AF65-F5344CB8AC3E}">
        <p14:creationId xmlns:p14="http://schemas.microsoft.com/office/powerpoint/2010/main" val="11499503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128</a:t>
            </a:fld>
            <a:endParaRPr lang="it-IT"/>
          </a:p>
        </p:txBody>
      </p:sp>
    </p:spTree>
    <p:extLst>
      <p:ext uri="{BB962C8B-B14F-4D97-AF65-F5344CB8AC3E}">
        <p14:creationId xmlns:p14="http://schemas.microsoft.com/office/powerpoint/2010/main" val="27511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14</a:t>
            </a:fld>
            <a:endParaRPr lang="it-IT"/>
          </a:p>
        </p:txBody>
      </p:sp>
    </p:spTree>
    <p:extLst>
      <p:ext uri="{BB962C8B-B14F-4D97-AF65-F5344CB8AC3E}">
        <p14:creationId xmlns:p14="http://schemas.microsoft.com/office/powerpoint/2010/main" val="173176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15</a:t>
            </a:fld>
            <a:endParaRPr lang="it-IT"/>
          </a:p>
        </p:txBody>
      </p:sp>
    </p:spTree>
    <p:extLst>
      <p:ext uri="{BB962C8B-B14F-4D97-AF65-F5344CB8AC3E}">
        <p14:creationId xmlns:p14="http://schemas.microsoft.com/office/powerpoint/2010/main" val="77662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16</a:t>
            </a:fld>
            <a:endParaRPr lang="it-IT"/>
          </a:p>
        </p:txBody>
      </p:sp>
    </p:spTree>
    <p:extLst>
      <p:ext uri="{BB962C8B-B14F-4D97-AF65-F5344CB8AC3E}">
        <p14:creationId xmlns:p14="http://schemas.microsoft.com/office/powerpoint/2010/main" val="348067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17</a:t>
            </a:fld>
            <a:endParaRPr lang="it-IT"/>
          </a:p>
        </p:txBody>
      </p:sp>
    </p:spTree>
    <p:extLst>
      <p:ext uri="{BB962C8B-B14F-4D97-AF65-F5344CB8AC3E}">
        <p14:creationId xmlns:p14="http://schemas.microsoft.com/office/powerpoint/2010/main" val="172768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18</a:t>
            </a:fld>
            <a:endParaRPr lang="it-IT"/>
          </a:p>
        </p:txBody>
      </p:sp>
    </p:spTree>
    <p:extLst>
      <p:ext uri="{BB962C8B-B14F-4D97-AF65-F5344CB8AC3E}">
        <p14:creationId xmlns:p14="http://schemas.microsoft.com/office/powerpoint/2010/main" val="395792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19</a:t>
            </a:fld>
            <a:endParaRPr lang="it-IT"/>
          </a:p>
        </p:txBody>
      </p:sp>
    </p:spTree>
    <p:extLst>
      <p:ext uri="{BB962C8B-B14F-4D97-AF65-F5344CB8AC3E}">
        <p14:creationId xmlns:p14="http://schemas.microsoft.com/office/powerpoint/2010/main" val="392619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20</a:t>
            </a:fld>
            <a:endParaRPr lang="it-IT"/>
          </a:p>
        </p:txBody>
      </p:sp>
    </p:spTree>
    <p:extLst>
      <p:ext uri="{BB962C8B-B14F-4D97-AF65-F5344CB8AC3E}">
        <p14:creationId xmlns:p14="http://schemas.microsoft.com/office/powerpoint/2010/main" val="182432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21</a:t>
            </a:fld>
            <a:endParaRPr lang="it-IT"/>
          </a:p>
        </p:txBody>
      </p:sp>
    </p:spTree>
    <p:extLst>
      <p:ext uri="{BB962C8B-B14F-4D97-AF65-F5344CB8AC3E}">
        <p14:creationId xmlns:p14="http://schemas.microsoft.com/office/powerpoint/2010/main" val="39062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a:t>
            </a:fld>
            <a:endParaRPr lang="it-IT"/>
          </a:p>
        </p:txBody>
      </p:sp>
    </p:spTree>
    <p:extLst>
      <p:ext uri="{BB962C8B-B14F-4D97-AF65-F5344CB8AC3E}">
        <p14:creationId xmlns:p14="http://schemas.microsoft.com/office/powerpoint/2010/main" val="2663247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22</a:t>
            </a:fld>
            <a:endParaRPr lang="it-IT"/>
          </a:p>
        </p:txBody>
      </p:sp>
    </p:spTree>
    <p:extLst>
      <p:ext uri="{BB962C8B-B14F-4D97-AF65-F5344CB8AC3E}">
        <p14:creationId xmlns:p14="http://schemas.microsoft.com/office/powerpoint/2010/main" val="270067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23</a:t>
            </a:fld>
            <a:endParaRPr lang="it-IT"/>
          </a:p>
        </p:txBody>
      </p:sp>
    </p:spTree>
    <p:extLst>
      <p:ext uri="{BB962C8B-B14F-4D97-AF65-F5344CB8AC3E}">
        <p14:creationId xmlns:p14="http://schemas.microsoft.com/office/powerpoint/2010/main" val="90164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24</a:t>
            </a:fld>
            <a:endParaRPr lang="it-IT"/>
          </a:p>
        </p:txBody>
      </p:sp>
    </p:spTree>
    <p:extLst>
      <p:ext uri="{BB962C8B-B14F-4D97-AF65-F5344CB8AC3E}">
        <p14:creationId xmlns:p14="http://schemas.microsoft.com/office/powerpoint/2010/main" val="2532826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25</a:t>
            </a:fld>
            <a:endParaRPr lang="it-IT"/>
          </a:p>
        </p:txBody>
      </p:sp>
    </p:spTree>
    <p:extLst>
      <p:ext uri="{BB962C8B-B14F-4D97-AF65-F5344CB8AC3E}">
        <p14:creationId xmlns:p14="http://schemas.microsoft.com/office/powerpoint/2010/main" val="135541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26</a:t>
            </a:fld>
            <a:endParaRPr lang="it-IT"/>
          </a:p>
        </p:txBody>
      </p:sp>
    </p:spTree>
    <p:extLst>
      <p:ext uri="{BB962C8B-B14F-4D97-AF65-F5344CB8AC3E}">
        <p14:creationId xmlns:p14="http://schemas.microsoft.com/office/powerpoint/2010/main" val="424991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27</a:t>
            </a:fld>
            <a:endParaRPr lang="it-IT"/>
          </a:p>
        </p:txBody>
      </p:sp>
    </p:spTree>
    <p:extLst>
      <p:ext uri="{BB962C8B-B14F-4D97-AF65-F5344CB8AC3E}">
        <p14:creationId xmlns:p14="http://schemas.microsoft.com/office/powerpoint/2010/main" val="360607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28</a:t>
            </a:fld>
            <a:endParaRPr lang="it-IT"/>
          </a:p>
        </p:txBody>
      </p:sp>
    </p:spTree>
    <p:extLst>
      <p:ext uri="{BB962C8B-B14F-4D97-AF65-F5344CB8AC3E}">
        <p14:creationId xmlns:p14="http://schemas.microsoft.com/office/powerpoint/2010/main" val="2378460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29</a:t>
            </a:fld>
            <a:endParaRPr lang="it-IT"/>
          </a:p>
        </p:txBody>
      </p:sp>
    </p:spTree>
    <p:extLst>
      <p:ext uri="{BB962C8B-B14F-4D97-AF65-F5344CB8AC3E}">
        <p14:creationId xmlns:p14="http://schemas.microsoft.com/office/powerpoint/2010/main" val="329849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30</a:t>
            </a:fld>
            <a:endParaRPr lang="it-IT"/>
          </a:p>
        </p:txBody>
      </p:sp>
    </p:spTree>
    <p:extLst>
      <p:ext uri="{BB962C8B-B14F-4D97-AF65-F5344CB8AC3E}">
        <p14:creationId xmlns:p14="http://schemas.microsoft.com/office/powerpoint/2010/main" val="3321743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31</a:t>
            </a:fld>
            <a:endParaRPr lang="it-IT"/>
          </a:p>
        </p:txBody>
      </p:sp>
    </p:spTree>
    <p:extLst>
      <p:ext uri="{BB962C8B-B14F-4D97-AF65-F5344CB8AC3E}">
        <p14:creationId xmlns:p14="http://schemas.microsoft.com/office/powerpoint/2010/main" val="153687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a:t>
            </a:fld>
            <a:endParaRPr lang="it-IT"/>
          </a:p>
        </p:txBody>
      </p:sp>
    </p:spTree>
    <p:extLst>
      <p:ext uri="{BB962C8B-B14F-4D97-AF65-F5344CB8AC3E}">
        <p14:creationId xmlns:p14="http://schemas.microsoft.com/office/powerpoint/2010/main" val="32223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32</a:t>
            </a:fld>
            <a:endParaRPr lang="it-IT"/>
          </a:p>
        </p:txBody>
      </p:sp>
    </p:spTree>
    <p:extLst>
      <p:ext uri="{BB962C8B-B14F-4D97-AF65-F5344CB8AC3E}">
        <p14:creationId xmlns:p14="http://schemas.microsoft.com/office/powerpoint/2010/main" val="190662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33</a:t>
            </a:fld>
            <a:endParaRPr lang="it-IT"/>
          </a:p>
        </p:txBody>
      </p:sp>
    </p:spTree>
    <p:extLst>
      <p:ext uri="{BB962C8B-B14F-4D97-AF65-F5344CB8AC3E}">
        <p14:creationId xmlns:p14="http://schemas.microsoft.com/office/powerpoint/2010/main" val="882284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34</a:t>
            </a:fld>
            <a:endParaRPr lang="it-IT"/>
          </a:p>
        </p:txBody>
      </p:sp>
    </p:spTree>
    <p:extLst>
      <p:ext uri="{BB962C8B-B14F-4D97-AF65-F5344CB8AC3E}">
        <p14:creationId xmlns:p14="http://schemas.microsoft.com/office/powerpoint/2010/main" val="520097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35</a:t>
            </a:fld>
            <a:endParaRPr lang="it-IT"/>
          </a:p>
        </p:txBody>
      </p:sp>
    </p:spTree>
    <p:extLst>
      <p:ext uri="{BB962C8B-B14F-4D97-AF65-F5344CB8AC3E}">
        <p14:creationId xmlns:p14="http://schemas.microsoft.com/office/powerpoint/2010/main" val="3247268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36</a:t>
            </a:fld>
            <a:endParaRPr lang="it-IT"/>
          </a:p>
        </p:txBody>
      </p:sp>
    </p:spTree>
    <p:extLst>
      <p:ext uri="{BB962C8B-B14F-4D97-AF65-F5344CB8AC3E}">
        <p14:creationId xmlns:p14="http://schemas.microsoft.com/office/powerpoint/2010/main" val="689293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37</a:t>
            </a:fld>
            <a:endParaRPr lang="it-IT"/>
          </a:p>
        </p:txBody>
      </p:sp>
    </p:spTree>
    <p:extLst>
      <p:ext uri="{BB962C8B-B14F-4D97-AF65-F5344CB8AC3E}">
        <p14:creationId xmlns:p14="http://schemas.microsoft.com/office/powerpoint/2010/main" val="3640536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38</a:t>
            </a:fld>
            <a:endParaRPr lang="it-IT"/>
          </a:p>
        </p:txBody>
      </p:sp>
    </p:spTree>
    <p:extLst>
      <p:ext uri="{BB962C8B-B14F-4D97-AF65-F5344CB8AC3E}">
        <p14:creationId xmlns:p14="http://schemas.microsoft.com/office/powerpoint/2010/main" val="283366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39</a:t>
            </a:fld>
            <a:endParaRPr lang="it-IT"/>
          </a:p>
        </p:txBody>
      </p:sp>
    </p:spTree>
    <p:extLst>
      <p:ext uri="{BB962C8B-B14F-4D97-AF65-F5344CB8AC3E}">
        <p14:creationId xmlns:p14="http://schemas.microsoft.com/office/powerpoint/2010/main" val="2495548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40</a:t>
            </a:fld>
            <a:endParaRPr lang="it-IT"/>
          </a:p>
        </p:txBody>
      </p:sp>
    </p:spTree>
    <p:extLst>
      <p:ext uri="{BB962C8B-B14F-4D97-AF65-F5344CB8AC3E}">
        <p14:creationId xmlns:p14="http://schemas.microsoft.com/office/powerpoint/2010/main" val="1997611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41</a:t>
            </a:fld>
            <a:endParaRPr lang="it-IT"/>
          </a:p>
        </p:txBody>
      </p:sp>
    </p:spTree>
    <p:extLst>
      <p:ext uri="{BB962C8B-B14F-4D97-AF65-F5344CB8AC3E}">
        <p14:creationId xmlns:p14="http://schemas.microsoft.com/office/powerpoint/2010/main" val="301267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a:t>
            </a:fld>
            <a:endParaRPr lang="it-IT"/>
          </a:p>
        </p:txBody>
      </p:sp>
    </p:spTree>
    <p:extLst>
      <p:ext uri="{BB962C8B-B14F-4D97-AF65-F5344CB8AC3E}">
        <p14:creationId xmlns:p14="http://schemas.microsoft.com/office/powerpoint/2010/main" val="1913924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42</a:t>
            </a:fld>
            <a:endParaRPr lang="it-IT"/>
          </a:p>
        </p:txBody>
      </p:sp>
    </p:spTree>
    <p:extLst>
      <p:ext uri="{BB962C8B-B14F-4D97-AF65-F5344CB8AC3E}">
        <p14:creationId xmlns:p14="http://schemas.microsoft.com/office/powerpoint/2010/main" val="3923298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43</a:t>
            </a:fld>
            <a:endParaRPr lang="it-IT"/>
          </a:p>
        </p:txBody>
      </p:sp>
    </p:spTree>
    <p:extLst>
      <p:ext uri="{BB962C8B-B14F-4D97-AF65-F5344CB8AC3E}">
        <p14:creationId xmlns:p14="http://schemas.microsoft.com/office/powerpoint/2010/main" val="4170077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44</a:t>
            </a:fld>
            <a:endParaRPr lang="it-IT"/>
          </a:p>
        </p:txBody>
      </p:sp>
    </p:spTree>
    <p:extLst>
      <p:ext uri="{BB962C8B-B14F-4D97-AF65-F5344CB8AC3E}">
        <p14:creationId xmlns:p14="http://schemas.microsoft.com/office/powerpoint/2010/main" val="976662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45</a:t>
            </a:fld>
            <a:endParaRPr lang="it-IT"/>
          </a:p>
        </p:txBody>
      </p:sp>
    </p:spTree>
    <p:extLst>
      <p:ext uri="{BB962C8B-B14F-4D97-AF65-F5344CB8AC3E}">
        <p14:creationId xmlns:p14="http://schemas.microsoft.com/office/powerpoint/2010/main" val="2771784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46</a:t>
            </a:fld>
            <a:endParaRPr lang="it-IT"/>
          </a:p>
        </p:txBody>
      </p:sp>
    </p:spTree>
    <p:extLst>
      <p:ext uri="{BB962C8B-B14F-4D97-AF65-F5344CB8AC3E}">
        <p14:creationId xmlns:p14="http://schemas.microsoft.com/office/powerpoint/2010/main" val="3059993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47</a:t>
            </a:fld>
            <a:endParaRPr lang="it-IT"/>
          </a:p>
        </p:txBody>
      </p:sp>
    </p:spTree>
    <p:extLst>
      <p:ext uri="{BB962C8B-B14F-4D97-AF65-F5344CB8AC3E}">
        <p14:creationId xmlns:p14="http://schemas.microsoft.com/office/powerpoint/2010/main" val="215537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48</a:t>
            </a:fld>
            <a:endParaRPr lang="it-IT"/>
          </a:p>
        </p:txBody>
      </p:sp>
    </p:spTree>
    <p:extLst>
      <p:ext uri="{BB962C8B-B14F-4D97-AF65-F5344CB8AC3E}">
        <p14:creationId xmlns:p14="http://schemas.microsoft.com/office/powerpoint/2010/main" val="1756683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49</a:t>
            </a:fld>
            <a:endParaRPr lang="it-IT"/>
          </a:p>
        </p:txBody>
      </p:sp>
    </p:spTree>
    <p:extLst>
      <p:ext uri="{BB962C8B-B14F-4D97-AF65-F5344CB8AC3E}">
        <p14:creationId xmlns:p14="http://schemas.microsoft.com/office/powerpoint/2010/main" val="722316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50</a:t>
            </a:fld>
            <a:endParaRPr lang="it-IT"/>
          </a:p>
        </p:txBody>
      </p:sp>
    </p:spTree>
    <p:extLst>
      <p:ext uri="{BB962C8B-B14F-4D97-AF65-F5344CB8AC3E}">
        <p14:creationId xmlns:p14="http://schemas.microsoft.com/office/powerpoint/2010/main" val="436497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51</a:t>
            </a:fld>
            <a:endParaRPr lang="it-IT"/>
          </a:p>
        </p:txBody>
      </p:sp>
    </p:spTree>
    <p:extLst>
      <p:ext uri="{BB962C8B-B14F-4D97-AF65-F5344CB8AC3E}">
        <p14:creationId xmlns:p14="http://schemas.microsoft.com/office/powerpoint/2010/main" val="204577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a:t>
            </a:fld>
            <a:endParaRPr lang="it-IT"/>
          </a:p>
        </p:txBody>
      </p:sp>
    </p:spTree>
    <p:extLst>
      <p:ext uri="{BB962C8B-B14F-4D97-AF65-F5344CB8AC3E}">
        <p14:creationId xmlns:p14="http://schemas.microsoft.com/office/powerpoint/2010/main" val="707722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52</a:t>
            </a:fld>
            <a:endParaRPr lang="it-IT"/>
          </a:p>
        </p:txBody>
      </p:sp>
    </p:spTree>
    <p:extLst>
      <p:ext uri="{BB962C8B-B14F-4D97-AF65-F5344CB8AC3E}">
        <p14:creationId xmlns:p14="http://schemas.microsoft.com/office/powerpoint/2010/main" val="2370554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53</a:t>
            </a:fld>
            <a:endParaRPr lang="it-IT"/>
          </a:p>
        </p:txBody>
      </p:sp>
    </p:spTree>
    <p:extLst>
      <p:ext uri="{BB962C8B-B14F-4D97-AF65-F5344CB8AC3E}">
        <p14:creationId xmlns:p14="http://schemas.microsoft.com/office/powerpoint/2010/main" val="2940989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54</a:t>
            </a:fld>
            <a:endParaRPr lang="it-IT"/>
          </a:p>
        </p:txBody>
      </p:sp>
    </p:spTree>
    <p:extLst>
      <p:ext uri="{BB962C8B-B14F-4D97-AF65-F5344CB8AC3E}">
        <p14:creationId xmlns:p14="http://schemas.microsoft.com/office/powerpoint/2010/main" val="3959283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55</a:t>
            </a:fld>
            <a:endParaRPr lang="it-IT"/>
          </a:p>
        </p:txBody>
      </p:sp>
    </p:spTree>
    <p:extLst>
      <p:ext uri="{BB962C8B-B14F-4D97-AF65-F5344CB8AC3E}">
        <p14:creationId xmlns:p14="http://schemas.microsoft.com/office/powerpoint/2010/main" val="2101133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56</a:t>
            </a:fld>
            <a:endParaRPr lang="it-IT"/>
          </a:p>
        </p:txBody>
      </p:sp>
    </p:spTree>
    <p:extLst>
      <p:ext uri="{BB962C8B-B14F-4D97-AF65-F5344CB8AC3E}">
        <p14:creationId xmlns:p14="http://schemas.microsoft.com/office/powerpoint/2010/main" val="4075145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57</a:t>
            </a:fld>
            <a:endParaRPr lang="it-IT"/>
          </a:p>
        </p:txBody>
      </p:sp>
    </p:spTree>
    <p:extLst>
      <p:ext uri="{BB962C8B-B14F-4D97-AF65-F5344CB8AC3E}">
        <p14:creationId xmlns:p14="http://schemas.microsoft.com/office/powerpoint/2010/main" val="2238732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58</a:t>
            </a:fld>
            <a:endParaRPr lang="it-IT"/>
          </a:p>
        </p:txBody>
      </p:sp>
    </p:spTree>
    <p:extLst>
      <p:ext uri="{BB962C8B-B14F-4D97-AF65-F5344CB8AC3E}">
        <p14:creationId xmlns:p14="http://schemas.microsoft.com/office/powerpoint/2010/main" val="3796074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59</a:t>
            </a:fld>
            <a:endParaRPr lang="it-IT"/>
          </a:p>
        </p:txBody>
      </p:sp>
    </p:spTree>
    <p:extLst>
      <p:ext uri="{BB962C8B-B14F-4D97-AF65-F5344CB8AC3E}">
        <p14:creationId xmlns:p14="http://schemas.microsoft.com/office/powerpoint/2010/main" val="3361703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60</a:t>
            </a:fld>
            <a:endParaRPr lang="it-IT"/>
          </a:p>
        </p:txBody>
      </p:sp>
    </p:spTree>
    <p:extLst>
      <p:ext uri="{BB962C8B-B14F-4D97-AF65-F5344CB8AC3E}">
        <p14:creationId xmlns:p14="http://schemas.microsoft.com/office/powerpoint/2010/main" val="1248418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61</a:t>
            </a:fld>
            <a:endParaRPr lang="it-IT"/>
          </a:p>
        </p:txBody>
      </p:sp>
    </p:spTree>
    <p:extLst>
      <p:ext uri="{BB962C8B-B14F-4D97-AF65-F5344CB8AC3E}">
        <p14:creationId xmlns:p14="http://schemas.microsoft.com/office/powerpoint/2010/main" val="41773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a:t>
            </a:fld>
            <a:endParaRPr lang="it-IT"/>
          </a:p>
        </p:txBody>
      </p:sp>
    </p:spTree>
    <p:extLst>
      <p:ext uri="{BB962C8B-B14F-4D97-AF65-F5344CB8AC3E}">
        <p14:creationId xmlns:p14="http://schemas.microsoft.com/office/powerpoint/2010/main" val="944344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62</a:t>
            </a:fld>
            <a:endParaRPr lang="it-IT"/>
          </a:p>
        </p:txBody>
      </p:sp>
    </p:spTree>
    <p:extLst>
      <p:ext uri="{BB962C8B-B14F-4D97-AF65-F5344CB8AC3E}">
        <p14:creationId xmlns:p14="http://schemas.microsoft.com/office/powerpoint/2010/main" val="3583861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63</a:t>
            </a:fld>
            <a:endParaRPr lang="it-IT"/>
          </a:p>
        </p:txBody>
      </p:sp>
    </p:spTree>
    <p:extLst>
      <p:ext uri="{BB962C8B-B14F-4D97-AF65-F5344CB8AC3E}">
        <p14:creationId xmlns:p14="http://schemas.microsoft.com/office/powerpoint/2010/main" val="2623190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64</a:t>
            </a:fld>
            <a:endParaRPr lang="it-IT"/>
          </a:p>
        </p:txBody>
      </p:sp>
    </p:spTree>
    <p:extLst>
      <p:ext uri="{BB962C8B-B14F-4D97-AF65-F5344CB8AC3E}">
        <p14:creationId xmlns:p14="http://schemas.microsoft.com/office/powerpoint/2010/main" val="4023811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65</a:t>
            </a:fld>
            <a:endParaRPr lang="it-IT"/>
          </a:p>
        </p:txBody>
      </p:sp>
    </p:spTree>
    <p:extLst>
      <p:ext uri="{BB962C8B-B14F-4D97-AF65-F5344CB8AC3E}">
        <p14:creationId xmlns:p14="http://schemas.microsoft.com/office/powerpoint/2010/main" val="1066499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66</a:t>
            </a:fld>
            <a:endParaRPr lang="it-IT"/>
          </a:p>
        </p:txBody>
      </p:sp>
    </p:spTree>
    <p:extLst>
      <p:ext uri="{BB962C8B-B14F-4D97-AF65-F5344CB8AC3E}">
        <p14:creationId xmlns:p14="http://schemas.microsoft.com/office/powerpoint/2010/main" val="1128076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67</a:t>
            </a:fld>
            <a:endParaRPr lang="it-IT"/>
          </a:p>
        </p:txBody>
      </p:sp>
    </p:spTree>
    <p:extLst>
      <p:ext uri="{BB962C8B-B14F-4D97-AF65-F5344CB8AC3E}">
        <p14:creationId xmlns:p14="http://schemas.microsoft.com/office/powerpoint/2010/main" val="12059138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68</a:t>
            </a:fld>
            <a:endParaRPr lang="it-IT"/>
          </a:p>
        </p:txBody>
      </p:sp>
    </p:spTree>
    <p:extLst>
      <p:ext uri="{BB962C8B-B14F-4D97-AF65-F5344CB8AC3E}">
        <p14:creationId xmlns:p14="http://schemas.microsoft.com/office/powerpoint/2010/main" val="6263801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69</a:t>
            </a:fld>
            <a:endParaRPr lang="it-IT"/>
          </a:p>
        </p:txBody>
      </p:sp>
    </p:spTree>
    <p:extLst>
      <p:ext uri="{BB962C8B-B14F-4D97-AF65-F5344CB8AC3E}">
        <p14:creationId xmlns:p14="http://schemas.microsoft.com/office/powerpoint/2010/main" val="33170973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70</a:t>
            </a:fld>
            <a:endParaRPr lang="it-IT"/>
          </a:p>
        </p:txBody>
      </p:sp>
    </p:spTree>
    <p:extLst>
      <p:ext uri="{BB962C8B-B14F-4D97-AF65-F5344CB8AC3E}">
        <p14:creationId xmlns:p14="http://schemas.microsoft.com/office/powerpoint/2010/main" val="1325120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71</a:t>
            </a:fld>
            <a:endParaRPr lang="it-IT"/>
          </a:p>
        </p:txBody>
      </p:sp>
    </p:spTree>
    <p:extLst>
      <p:ext uri="{BB962C8B-B14F-4D97-AF65-F5344CB8AC3E}">
        <p14:creationId xmlns:p14="http://schemas.microsoft.com/office/powerpoint/2010/main" val="241762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a:t>
            </a:fld>
            <a:endParaRPr lang="it-IT"/>
          </a:p>
        </p:txBody>
      </p:sp>
    </p:spTree>
    <p:extLst>
      <p:ext uri="{BB962C8B-B14F-4D97-AF65-F5344CB8AC3E}">
        <p14:creationId xmlns:p14="http://schemas.microsoft.com/office/powerpoint/2010/main" val="3598410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72</a:t>
            </a:fld>
            <a:endParaRPr lang="it-IT"/>
          </a:p>
        </p:txBody>
      </p:sp>
    </p:spTree>
    <p:extLst>
      <p:ext uri="{BB962C8B-B14F-4D97-AF65-F5344CB8AC3E}">
        <p14:creationId xmlns:p14="http://schemas.microsoft.com/office/powerpoint/2010/main" val="1031453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73</a:t>
            </a:fld>
            <a:endParaRPr lang="it-IT"/>
          </a:p>
        </p:txBody>
      </p:sp>
    </p:spTree>
    <p:extLst>
      <p:ext uri="{BB962C8B-B14F-4D97-AF65-F5344CB8AC3E}">
        <p14:creationId xmlns:p14="http://schemas.microsoft.com/office/powerpoint/2010/main" val="32413937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74</a:t>
            </a:fld>
            <a:endParaRPr lang="it-IT"/>
          </a:p>
        </p:txBody>
      </p:sp>
    </p:spTree>
    <p:extLst>
      <p:ext uri="{BB962C8B-B14F-4D97-AF65-F5344CB8AC3E}">
        <p14:creationId xmlns:p14="http://schemas.microsoft.com/office/powerpoint/2010/main" val="12045769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75</a:t>
            </a:fld>
            <a:endParaRPr lang="it-IT"/>
          </a:p>
        </p:txBody>
      </p:sp>
    </p:spTree>
    <p:extLst>
      <p:ext uri="{BB962C8B-B14F-4D97-AF65-F5344CB8AC3E}">
        <p14:creationId xmlns:p14="http://schemas.microsoft.com/office/powerpoint/2010/main" val="25731922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76</a:t>
            </a:fld>
            <a:endParaRPr lang="it-IT"/>
          </a:p>
        </p:txBody>
      </p:sp>
    </p:spTree>
    <p:extLst>
      <p:ext uri="{BB962C8B-B14F-4D97-AF65-F5344CB8AC3E}">
        <p14:creationId xmlns:p14="http://schemas.microsoft.com/office/powerpoint/2010/main" val="13591660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77</a:t>
            </a:fld>
            <a:endParaRPr lang="it-IT"/>
          </a:p>
        </p:txBody>
      </p:sp>
    </p:spTree>
    <p:extLst>
      <p:ext uri="{BB962C8B-B14F-4D97-AF65-F5344CB8AC3E}">
        <p14:creationId xmlns:p14="http://schemas.microsoft.com/office/powerpoint/2010/main" val="18675255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78</a:t>
            </a:fld>
            <a:endParaRPr lang="it-IT"/>
          </a:p>
        </p:txBody>
      </p:sp>
    </p:spTree>
    <p:extLst>
      <p:ext uri="{BB962C8B-B14F-4D97-AF65-F5344CB8AC3E}">
        <p14:creationId xmlns:p14="http://schemas.microsoft.com/office/powerpoint/2010/main" val="4391048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79</a:t>
            </a:fld>
            <a:endParaRPr lang="it-IT"/>
          </a:p>
        </p:txBody>
      </p:sp>
    </p:spTree>
    <p:extLst>
      <p:ext uri="{BB962C8B-B14F-4D97-AF65-F5344CB8AC3E}">
        <p14:creationId xmlns:p14="http://schemas.microsoft.com/office/powerpoint/2010/main" val="1159190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80</a:t>
            </a:fld>
            <a:endParaRPr lang="it-IT"/>
          </a:p>
        </p:txBody>
      </p:sp>
    </p:spTree>
    <p:extLst>
      <p:ext uri="{BB962C8B-B14F-4D97-AF65-F5344CB8AC3E}">
        <p14:creationId xmlns:p14="http://schemas.microsoft.com/office/powerpoint/2010/main" val="35263423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81</a:t>
            </a:fld>
            <a:endParaRPr lang="it-IT"/>
          </a:p>
        </p:txBody>
      </p:sp>
    </p:spTree>
    <p:extLst>
      <p:ext uri="{BB962C8B-B14F-4D97-AF65-F5344CB8AC3E}">
        <p14:creationId xmlns:p14="http://schemas.microsoft.com/office/powerpoint/2010/main" val="330483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a:t>
            </a:fld>
            <a:endParaRPr lang="it-IT"/>
          </a:p>
        </p:txBody>
      </p:sp>
    </p:spTree>
    <p:extLst>
      <p:ext uri="{BB962C8B-B14F-4D97-AF65-F5344CB8AC3E}">
        <p14:creationId xmlns:p14="http://schemas.microsoft.com/office/powerpoint/2010/main" val="17517854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82</a:t>
            </a:fld>
            <a:endParaRPr lang="it-IT"/>
          </a:p>
        </p:txBody>
      </p:sp>
    </p:spTree>
    <p:extLst>
      <p:ext uri="{BB962C8B-B14F-4D97-AF65-F5344CB8AC3E}">
        <p14:creationId xmlns:p14="http://schemas.microsoft.com/office/powerpoint/2010/main" val="24137886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83</a:t>
            </a:fld>
            <a:endParaRPr lang="it-IT"/>
          </a:p>
        </p:txBody>
      </p:sp>
    </p:spTree>
    <p:extLst>
      <p:ext uri="{BB962C8B-B14F-4D97-AF65-F5344CB8AC3E}">
        <p14:creationId xmlns:p14="http://schemas.microsoft.com/office/powerpoint/2010/main" val="27883620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84</a:t>
            </a:fld>
            <a:endParaRPr lang="it-IT"/>
          </a:p>
        </p:txBody>
      </p:sp>
    </p:spTree>
    <p:extLst>
      <p:ext uri="{BB962C8B-B14F-4D97-AF65-F5344CB8AC3E}">
        <p14:creationId xmlns:p14="http://schemas.microsoft.com/office/powerpoint/2010/main" val="4123400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85</a:t>
            </a:fld>
            <a:endParaRPr lang="it-IT"/>
          </a:p>
        </p:txBody>
      </p:sp>
    </p:spTree>
    <p:extLst>
      <p:ext uri="{BB962C8B-B14F-4D97-AF65-F5344CB8AC3E}">
        <p14:creationId xmlns:p14="http://schemas.microsoft.com/office/powerpoint/2010/main" val="12373031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86</a:t>
            </a:fld>
            <a:endParaRPr lang="it-IT"/>
          </a:p>
        </p:txBody>
      </p:sp>
    </p:spTree>
    <p:extLst>
      <p:ext uri="{BB962C8B-B14F-4D97-AF65-F5344CB8AC3E}">
        <p14:creationId xmlns:p14="http://schemas.microsoft.com/office/powerpoint/2010/main" val="2084042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87</a:t>
            </a:fld>
            <a:endParaRPr lang="it-IT"/>
          </a:p>
        </p:txBody>
      </p:sp>
    </p:spTree>
    <p:extLst>
      <p:ext uri="{BB962C8B-B14F-4D97-AF65-F5344CB8AC3E}">
        <p14:creationId xmlns:p14="http://schemas.microsoft.com/office/powerpoint/2010/main" val="42289443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88</a:t>
            </a:fld>
            <a:endParaRPr lang="it-IT"/>
          </a:p>
        </p:txBody>
      </p:sp>
    </p:spTree>
    <p:extLst>
      <p:ext uri="{BB962C8B-B14F-4D97-AF65-F5344CB8AC3E}">
        <p14:creationId xmlns:p14="http://schemas.microsoft.com/office/powerpoint/2010/main" val="1375090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89</a:t>
            </a:fld>
            <a:endParaRPr lang="it-IT"/>
          </a:p>
        </p:txBody>
      </p:sp>
    </p:spTree>
    <p:extLst>
      <p:ext uri="{BB962C8B-B14F-4D97-AF65-F5344CB8AC3E}">
        <p14:creationId xmlns:p14="http://schemas.microsoft.com/office/powerpoint/2010/main" val="25094400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90</a:t>
            </a:fld>
            <a:endParaRPr lang="it-IT"/>
          </a:p>
        </p:txBody>
      </p:sp>
    </p:spTree>
    <p:extLst>
      <p:ext uri="{BB962C8B-B14F-4D97-AF65-F5344CB8AC3E}">
        <p14:creationId xmlns:p14="http://schemas.microsoft.com/office/powerpoint/2010/main" val="13679570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91</a:t>
            </a:fld>
            <a:endParaRPr lang="it-IT"/>
          </a:p>
        </p:txBody>
      </p:sp>
    </p:spTree>
    <p:extLst>
      <p:ext uri="{BB962C8B-B14F-4D97-AF65-F5344CB8AC3E}">
        <p14:creationId xmlns:p14="http://schemas.microsoft.com/office/powerpoint/2010/main" val="285323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11</a:t>
            </a:fld>
            <a:endParaRPr lang="it-IT"/>
          </a:p>
        </p:txBody>
      </p:sp>
    </p:spTree>
    <p:extLst>
      <p:ext uri="{BB962C8B-B14F-4D97-AF65-F5344CB8AC3E}">
        <p14:creationId xmlns:p14="http://schemas.microsoft.com/office/powerpoint/2010/main" val="22133833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92</a:t>
            </a:fld>
            <a:endParaRPr lang="it-IT"/>
          </a:p>
        </p:txBody>
      </p:sp>
    </p:spTree>
    <p:extLst>
      <p:ext uri="{BB962C8B-B14F-4D97-AF65-F5344CB8AC3E}">
        <p14:creationId xmlns:p14="http://schemas.microsoft.com/office/powerpoint/2010/main" val="17149330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93</a:t>
            </a:fld>
            <a:endParaRPr lang="it-IT"/>
          </a:p>
        </p:txBody>
      </p:sp>
    </p:spTree>
    <p:extLst>
      <p:ext uri="{BB962C8B-B14F-4D97-AF65-F5344CB8AC3E}">
        <p14:creationId xmlns:p14="http://schemas.microsoft.com/office/powerpoint/2010/main" val="22251290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94</a:t>
            </a:fld>
            <a:endParaRPr lang="it-IT"/>
          </a:p>
        </p:txBody>
      </p:sp>
    </p:spTree>
    <p:extLst>
      <p:ext uri="{BB962C8B-B14F-4D97-AF65-F5344CB8AC3E}">
        <p14:creationId xmlns:p14="http://schemas.microsoft.com/office/powerpoint/2010/main" val="16035512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95</a:t>
            </a:fld>
            <a:endParaRPr lang="it-IT"/>
          </a:p>
        </p:txBody>
      </p:sp>
    </p:spTree>
    <p:extLst>
      <p:ext uri="{BB962C8B-B14F-4D97-AF65-F5344CB8AC3E}">
        <p14:creationId xmlns:p14="http://schemas.microsoft.com/office/powerpoint/2010/main" val="2908316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96</a:t>
            </a:fld>
            <a:endParaRPr lang="it-IT"/>
          </a:p>
        </p:txBody>
      </p:sp>
    </p:spTree>
    <p:extLst>
      <p:ext uri="{BB962C8B-B14F-4D97-AF65-F5344CB8AC3E}">
        <p14:creationId xmlns:p14="http://schemas.microsoft.com/office/powerpoint/2010/main" val="39971505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97</a:t>
            </a:fld>
            <a:endParaRPr lang="it-IT"/>
          </a:p>
        </p:txBody>
      </p:sp>
    </p:spTree>
    <p:extLst>
      <p:ext uri="{BB962C8B-B14F-4D97-AF65-F5344CB8AC3E}">
        <p14:creationId xmlns:p14="http://schemas.microsoft.com/office/powerpoint/2010/main" val="36241849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98</a:t>
            </a:fld>
            <a:endParaRPr lang="it-IT"/>
          </a:p>
        </p:txBody>
      </p:sp>
    </p:spTree>
    <p:extLst>
      <p:ext uri="{BB962C8B-B14F-4D97-AF65-F5344CB8AC3E}">
        <p14:creationId xmlns:p14="http://schemas.microsoft.com/office/powerpoint/2010/main" val="36214886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99</a:t>
            </a:fld>
            <a:endParaRPr lang="it-IT"/>
          </a:p>
        </p:txBody>
      </p:sp>
    </p:spTree>
    <p:extLst>
      <p:ext uri="{BB962C8B-B14F-4D97-AF65-F5344CB8AC3E}">
        <p14:creationId xmlns:p14="http://schemas.microsoft.com/office/powerpoint/2010/main" val="40570085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100</a:t>
            </a:fld>
            <a:endParaRPr lang="it-IT"/>
          </a:p>
        </p:txBody>
      </p:sp>
    </p:spTree>
    <p:extLst>
      <p:ext uri="{BB962C8B-B14F-4D97-AF65-F5344CB8AC3E}">
        <p14:creationId xmlns:p14="http://schemas.microsoft.com/office/powerpoint/2010/main" val="39348953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F6DE8F2A-B3D4-43F2-B39B-CD77F64A1950}" type="slidenum">
              <a:rPr lang="it-IT" smtClean="0"/>
              <a:t>101</a:t>
            </a:fld>
            <a:endParaRPr lang="it-IT"/>
          </a:p>
        </p:txBody>
      </p:sp>
    </p:spTree>
    <p:extLst>
      <p:ext uri="{BB962C8B-B14F-4D97-AF65-F5344CB8AC3E}">
        <p14:creationId xmlns:p14="http://schemas.microsoft.com/office/powerpoint/2010/main" val="254141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immagine">
    <p:spTree>
      <p:nvGrpSpPr>
        <p:cNvPr id="1" name=""/>
        <p:cNvGrpSpPr/>
        <p:nvPr/>
      </p:nvGrpSpPr>
      <p:grpSpPr>
        <a:xfrm>
          <a:off x="0" y="0"/>
          <a:ext cx="0" cy="0"/>
          <a:chOff x="0" y="0"/>
          <a:chExt cx="0" cy="0"/>
        </a:xfrm>
      </p:grpSpPr>
      <p:sp>
        <p:nvSpPr>
          <p:cNvPr id="36" name="Segnaposto immagine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it-IT" noProof="0"/>
              <a:t>Inserisci immagine</a:t>
            </a:r>
          </a:p>
        </p:txBody>
      </p:sp>
      <p:sp>
        <p:nvSpPr>
          <p:cNvPr id="8" name="Figura a mano libera: Forma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sp>
        <p:nvSpPr>
          <p:cNvPr id="3" name="Sottotito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it-IT" noProof="0"/>
              <a:t>Sottotitolo</a:t>
            </a:r>
          </a:p>
        </p:txBody>
      </p:sp>
      <p:sp>
        <p:nvSpPr>
          <p:cNvPr id="2" name="Tito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it-IT" noProof="0"/>
              <a:t>Titolo</a:t>
            </a:r>
          </a:p>
        </p:txBody>
      </p:sp>
      <p:sp>
        <p:nvSpPr>
          <p:cNvPr id="11" name="Rettango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it-IT" noProof="0"/>
              <a:t>Fare clic per modificare lo stile del titolo dello schema</a:t>
            </a:r>
          </a:p>
        </p:txBody>
      </p:sp>
      <p:sp>
        <p:nvSpPr>
          <p:cNvPr id="5" name="Segnaposto immagine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it-IT" noProof="0"/>
              <a:t>Inserisci immagine</a:t>
            </a:r>
          </a:p>
        </p:txBody>
      </p:sp>
      <p:sp>
        <p:nvSpPr>
          <p:cNvPr id="9" name="Segnaposto testo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it-IT" noProof="0"/>
              <a:t>Modifica gli stili del testo dello schema</a:t>
            </a:r>
          </a:p>
        </p:txBody>
      </p:sp>
      <p:sp>
        <p:nvSpPr>
          <p:cNvPr id="12" name="Segnaposto testo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15" name="Rettangolo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re sezioni">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5" name="Segnaposto immagine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it-IT" noProof="0"/>
              <a:t>Inserisci immagine</a:t>
            </a:r>
          </a:p>
        </p:txBody>
      </p:sp>
      <p:sp>
        <p:nvSpPr>
          <p:cNvPr id="9" name="Segnaposto tes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rtlCol="0">
            <a:noAutofit/>
          </a:bodyPr>
          <a:lstStyle>
            <a:lvl1pPr marL="0" indent="0" algn="ctr" rtl="0">
              <a:buNone/>
              <a:defRPr sz="1600" b="1">
                <a:solidFill>
                  <a:schemeClr val="accent6"/>
                </a:solidFill>
                <a:latin typeface="+mn-lt"/>
              </a:defRPr>
            </a:lvl1pPr>
          </a:lstStyle>
          <a:p>
            <a:pPr lvl="0" rtl="0"/>
            <a:r>
              <a:rPr lang="it-IT" noProof="0"/>
              <a:t>Modifica gli stili del testo dello schema</a:t>
            </a:r>
          </a:p>
        </p:txBody>
      </p:sp>
      <p:sp>
        <p:nvSpPr>
          <p:cNvPr id="10" name="Segnaposto tes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rtlCol="0">
            <a:noAutofit/>
          </a:bodyPr>
          <a:lstStyle>
            <a:lvl1pPr marL="0" indent="0" algn="ctr" rtl="0">
              <a:buNone/>
              <a:defRPr sz="1600" b="1">
                <a:solidFill>
                  <a:schemeClr val="accent3"/>
                </a:solidFill>
                <a:latin typeface="+mn-lt"/>
              </a:defRPr>
            </a:lvl1pPr>
          </a:lstStyle>
          <a:p>
            <a:pPr lvl="0" rtl="0"/>
            <a:r>
              <a:rPr lang="it-IT" noProof="0"/>
              <a:t>Modifica gli stili del testo dello schema</a:t>
            </a:r>
          </a:p>
        </p:txBody>
      </p:sp>
      <p:sp>
        <p:nvSpPr>
          <p:cNvPr id="11" name="Segnaposto testo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rtlCol="0">
            <a:noAutofit/>
          </a:bodyPr>
          <a:lstStyle>
            <a:lvl1pPr marL="0" indent="0" algn="ctr" rtl="0">
              <a:buNone/>
              <a:defRPr sz="1600" b="1">
                <a:solidFill>
                  <a:schemeClr val="accent5">
                    <a:lumMod val="75000"/>
                  </a:schemeClr>
                </a:solidFill>
                <a:latin typeface="+mn-lt"/>
              </a:defRPr>
            </a:lvl1pPr>
          </a:lstStyle>
          <a:p>
            <a:pPr lvl="0" rtl="0"/>
            <a:r>
              <a:rPr lang="it-IT" noProof="0"/>
              <a:t>Modifica gli stili del testo dello schema</a:t>
            </a:r>
          </a:p>
        </p:txBody>
      </p:sp>
      <p:sp>
        <p:nvSpPr>
          <p:cNvPr id="12" name="Segnaposto tes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rtlCol="0">
            <a:noAutofit/>
          </a:bodyPr>
          <a:lstStyle>
            <a:lvl1pPr marL="0" indent="0" algn="l" rtl="0">
              <a:spcAft>
                <a:spcPts val="600"/>
              </a:spcAft>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13" name="Segnaposto tes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rtlCol="0">
            <a:noAutofit/>
          </a:bodyPr>
          <a:lstStyle>
            <a:lvl1pPr marL="0" indent="0" algn="l" rtl="0">
              <a:spcAft>
                <a:spcPts val="600"/>
              </a:spcAft>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14" name="Segnaposto testo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rtlCol="0">
            <a:noAutofit/>
          </a:bodyPr>
          <a:lstStyle>
            <a:lvl1pPr marL="0" indent="0" algn="l" rtl="0">
              <a:spcAft>
                <a:spcPts val="600"/>
              </a:spcAft>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3" name="Titolo 2">
            <a:extLst>
              <a:ext uri="{FF2B5EF4-FFF2-40B4-BE49-F238E27FC236}">
                <a16:creationId xmlns:a16="http://schemas.microsoft.com/office/drawing/2014/main" id="{B9AD2AC4-32E8-BC46-848C-BEA37118CB63}"/>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metà pagina + testo">
    <p:spTree>
      <p:nvGrpSpPr>
        <p:cNvPr id="1" name=""/>
        <p:cNvGrpSpPr/>
        <p:nvPr/>
      </p:nvGrpSpPr>
      <p:grpSpPr>
        <a:xfrm>
          <a:off x="0" y="0"/>
          <a:ext cx="0" cy="0"/>
          <a:chOff x="0" y="0"/>
          <a:chExt cx="0" cy="0"/>
        </a:xfrm>
      </p:grpSpPr>
      <p:sp>
        <p:nvSpPr>
          <p:cNvPr id="11" name="Segnaposto immagine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it-IT" noProof="0"/>
              <a:t>Inserisci immagine</a:t>
            </a:r>
          </a:p>
        </p:txBody>
      </p:sp>
      <p:sp>
        <p:nvSpPr>
          <p:cNvPr id="2" name="Titolo 1">
            <a:extLst>
              <a:ext uri="{FF2B5EF4-FFF2-40B4-BE49-F238E27FC236}">
                <a16:creationId xmlns:a16="http://schemas.microsoft.com/office/drawing/2014/main" id="{8EDEB162-E699-464C-B2EE-136D517A9B8B}"/>
              </a:ext>
            </a:extLst>
          </p:cNvPr>
          <p:cNvSpPr>
            <a:spLocks noGrp="1"/>
          </p:cNvSpPr>
          <p:nvPr>
            <p:ph type="title"/>
          </p:nvPr>
        </p:nvSpPr>
        <p:spPr>
          <a:xfrm>
            <a:off x="446314" y="244477"/>
            <a:ext cx="5170715" cy="1588127"/>
          </a:xfrm>
        </p:spPr>
        <p:txBody>
          <a:bodyPr vert="horz" wrap="square" lIns="91440" tIns="45720" rIns="91440" bIns="45720" rtlCol="0" anchor="ctr">
            <a:spAutoFit/>
          </a:bodyPr>
          <a:lstStyle>
            <a:lvl1pPr>
              <a:defRPr lang="en-GB" sz="3600" spc="-60" dirty="0"/>
            </a:lvl1pPr>
          </a:lstStyle>
          <a:p>
            <a:pPr lvl="0" rtl="0"/>
            <a:r>
              <a:rPr lang="it-IT" noProof="0"/>
              <a:t>Fare clic per modificare lo stile del titolo dello schema</a:t>
            </a:r>
          </a:p>
        </p:txBody>
      </p:sp>
      <p:sp>
        <p:nvSpPr>
          <p:cNvPr id="9" name="Segnaposto tes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rtlCol="0">
            <a:noAutofit/>
          </a:bodyPr>
          <a:lstStyle>
            <a:lvl1pPr marL="0" indent="0" algn="l" rtl="0">
              <a:buNone/>
              <a:defRPr sz="1600" b="1">
                <a:solidFill>
                  <a:schemeClr val="accent3"/>
                </a:solidFill>
                <a:latin typeface="+mn-lt"/>
              </a:defRPr>
            </a:lvl1pPr>
          </a:lstStyle>
          <a:p>
            <a:pPr lvl="0" rtl="0"/>
            <a:r>
              <a:rPr lang="it-IT" noProof="0"/>
              <a:t>Modifica gli stili del testo dello schema</a:t>
            </a:r>
          </a:p>
        </p:txBody>
      </p:sp>
      <p:sp>
        <p:nvSpPr>
          <p:cNvPr id="12" name="Segnaposto tes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rtlCol="0">
            <a:noAutofit/>
          </a:bodyPr>
          <a:lstStyle>
            <a:lvl1pPr marL="0" indent="0" algn="l" rtl="0">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8" name="Rettangolo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0" name="Segnaposto numero diapositiva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Diagramma di flusso: Documento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sp>
        <p:nvSpPr>
          <p:cNvPr id="3" name="Sottotito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it-IT" noProof="0"/>
              <a:t>Sottotitolo</a:t>
            </a:r>
          </a:p>
        </p:txBody>
      </p:sp>
      <p:sp>
        <p:nvSpPr>
          <p:cNvPr id="2" name="Tito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it-IT" noProof="0"/>
              <a:t>Titolo</a:t>
            </a:r>
          </a:p>
        </p:txBody>
      </p:sp>
      <p:sp>
        <p:nvSpPr>
          <p:cNvPr id="11" name="Rettango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14" name="Diagramma di flusso: Documento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sp>
        <p:nvSpPr>
          <p:cNvPr id="2" name="Tito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it-IT" noProof="0"/>
              <a:t>Intestazione sezione 1</a:t>
            </a:r>
          </a:p>
        </p:txBody>
      </p:sp>
      <p:sp>
        <p:nvSpPr>
          <p:cNvPr id="3" name="Segnaposto tes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Sottotitolo</a:t>
            </a:r>
          </a:p>
        </p:txBody>
      </p:sp>
      <p:sp>
        <p:nvSpPr>
          <p:cNvPr id="13" name="Rettango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Rettango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Segnaposto numero diapositiva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tx1"/>
                </a:solidFill>
              </a:rPr>
              <a:pPr rtl="0"/>
              <a:t>‹N›</a:t>
            </a:fld>
            <a:endParaRPr lang="it-IT"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bg>
      <p:bgPr>
        <a:solidFill>
          <a:schemeClr val="bg1">
            <a:lumMod val="95000"/>
          </a:schemeClr>
        </a:solidFill>
        <a:effectLst/>
      </p:bgPr>
    </p:bg>
    <p:spTree>
      <p:nvGrpSpPr>
        <p:cNvPr id="1" name=""/>
        <p:cNvGrpSpPr/>
        <p:nvPr/>
      </p:nvGrpSpPr>
      <p:grpSpPr>
        <a:xfrm>
          <a:off x="0" y="0"/>
          <a:ext cx="0" cy="0"/>
          <a:chOff x="0" y="0"/>
          <a:chExt cx="0" cy="0"/>
        </a:xfrm>
      </p:grpSpPr>
      <p:sp>
        <p:nvSpPr>
          <p:cNvPr id="8" name="Cornic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Rettango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2" name="Segnaposto numero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4" name="Titolo 3">
            <a:extLst>
              <a:ext uri="{FF2B5EF4-FFF2-40B4-BE49-F238E27FC236}">
                <a16:creationId xmlns:a16="http://schemas.microsoft.com/office/drawing/2014/main" id="{00F7C607-177E-BC4B-9F1D-E0CD83EF0470}"/>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
        <p:nvSpPr>
          <p:cNvPr id="11" name="Segnaposto contenuto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contenuto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8" name="Cornic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Rettango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2" name="Segnaposto numero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4" name="Titolo 3">
            <a:extLst>
              <a:ext uri="{FF2B5EF4-FFF2-40B4-BE49-F238E27FC236}">
                <a16:creationId xmlns:a16="http://schemas.microsoft.com/office/drawing/2014/main" id="{00F7C607-177E-BC4B-9F1D-E0CD83EF0470}"/>
              </a:ext>
            </a:extLst>
          </p:cNvPr>
          <p:cNvSpPr>
            <a:spLocks noGrp="1"/>
          </p:cNvSpPr>
          <p:nvPr>
            <p:ph type="title"/>
          </p:nvPr>
        </p:nvSpPr>
        <p:spPr>
          <a:xfrm>
            <a:off x="839788" y="484744"/>
            <a:ext cx="3932237" cy="1588127"/>
          </a:xfrm>
        </p:spPr>
        <p:txBody>
          <a:bodyPr rtlCol="0"/>
          <a:lstStyle/>
          <a:p>
            <a:pPr rtl="0"/>
            <a:r>
              <a:rPr lang="it-IT" noProof="0"/>
              <a:t>Fare clic per modificare lo stile del titolo dello schema</a:t>
            </a:r>
          </a:p>
        </p:txBody>
      </p:sp>
      <p:sp>
        <p:nvSpPr>
          <p:cNvPr id="15" name="Segnaposto tes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16" name="Segnaposto contenuto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8" name="Cornic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Rettango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2" name="Segnaposto numero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4" name="Titolo 3">
            <a:extLst>
              <a:ext uri="{FF2B5EF4-FFF2-40B4-BE49-F238E27FC236}">
                <a16:creationId xmlns:a16="http://schemas.microsoft.com/office/drawing/2014/main" id="{00F7C607-177E-BC4B-9F1D-E0CD83EF0470}"/>
              </a:ext>
            </a:extLst>
          </p:cNvPr>
          <p:cNvSpPr>
            <a:spLocks noGrp="1"/>
          </p:cNvSpPr>
          <p:nvPr>
            <p:ph type="title"/>
          </p:nvPr>
        </p:nvSpPr>
        <p:spPr>
          <a:xfrm>
            <a:off x="839788" y="484744"/>
            <a:ext cx="3932237" cy="1588127"/>
          </a:xfrm>
        </p:spPr>
        <p:txBody>
          <a:bodyPr rtlCol="0"/>
          <a:lstStyle/>
          <a:p>
            <a:pPr rtl="0"/>
            <a:r>
              <a:rPr lang="it-IT" noProof="0"/>
              <a:t>Fare clic per modificare lo stile del titolo dello schema</a:t>
            </a:r>
          </a:p>
        </p:txBody>
      </p:sp>
      <p:sp>
        <p:nvSpPr>
          <p:cNvPr id="15" name="Segnaposto tes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11" name="Segnaposto immagine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citazio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it-IT" noProof="0"/>
              <a:t>Inserire immagine</a:t>
            </a:r>
          </a:p>
        </p:txBody>
      </p:sp>
      <p:sp>
        <p:nvSpPr>
          <p:cNvPr id="7" name="Segnaposto testo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it-IT" noProof="0"/>
              <a:t>Modifica gli stili del testo dello schema</a:t>
            </a:r>
          </a:p>
          <a:p>
            <a:pPr lvl="1" rtl="0"/>
            <a:r>
              <a:rPr lang="it-IT" noProof="0"/>
              <a:t>Secondo livello</a:t>
            </a:r>
          </a:p>
        </p:txBody>
      </p:sp>
      <p:sp>
        <p:nvSpPr>
          <p:cNvPr id="8" name="Segnaposto testo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it-IT" noProof="0"/>
              <a:t>"</a:t>
            </a:r>
          </a:p>
        </p:txBody>
      </p:sp>
      <p:sp>
        <p:nvSpPr>
          <p:cNvPr id="9" name="Cornic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0" name="Rettangolo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1" name="Segnaposto numero diapositiva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2" name="Titolo 1">
            <a:extLst>
              <a:ext uri="{FF2B5EF4-FFF2-40B4-BE49-F238E27FC236}">
                <a16:creationId xmlns:a16="http://schemas.microsoft.com/office/drawing/2014/main" id="{50E81040-AE93-4763-96F3-062F0F2D8F14}"/>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con immagine">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it-IT" noProof="0"/>
              <a:t>Inserisci immagine</a:t>
            </a:r>
          </a:p>
        </p:txBody>
      </p:sp>
      <p:sp>
        <p:nvSpPr>
          <p:cNvPr id="3" name="Sottotito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it-IT" noProof="0"/>
              <a:t>Sottotitolo</a:t>
            </a:r>
          </a:p>
        </p:txBody>
      </p:sp>
      <p:sp>
        <p:nvSpPr>
          <p:cNvPr id="2" name="Tito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it-IT" noProof="0"/>
              <a:t>Titolo</a:t>
            </a:r>
          </a:p>
        </p:txBody>
      </p:sp>
      <p:sp>
        <p:nvSpPr>
          <p:cNvPr id="11" name="Rettango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 name="Rettangolo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i ringraziamento">
    <p:spTree>
      <p:nvGrpSpPr>
        <p:cNvPr id="1" name=""/>
        <p:cNvGrpSpPr/>
        <p:nvPr/>
      </p:nvGrpSpPr>
      <p:grpSpPr>
        <a:xfrm>
          <a:off x="0" y="0"/>
          <a:ext cx="0" cy="0"/>
          <a:chOff x="0" y="0"/>
          <a:chExt cx="0" cy="0"/>
        </a:xfrm>
      </p:grpSpPr>
      <p:sp>
        <p:nvSpPr>
          <p:cNvPr id="9" name="Segnaposto immagine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it-IT" noProof="0"/>
              <a:t>Inserire immagine</a:t>
            </a:r>
          </a:p>
        </p:txBody>
      </p:sp>
      <p:sp>
        <p:nvSpPr>
          <p:cNvPr id="2" name="Tito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it-IT" noProof="0"/>
              <a:t>Grazie</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1">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Segnaposto immagine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it-IT" noProof="0"/>
              <a:t>Inserisci immagine</a:t>
            </a:r>
          </a:p>
        </p:txBody>
      </p:sp>
      <p:sp>
        <p:nvSpPr>
          <p:cNvPr id="2" name="Tito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it-IT" noProof="0"/>
              <a:t>Intestazione sezione 1</a:t>
            </a:r>
          </a:p>
        </p:txBody>
      </p:sp>
      <p:sp>
        <p:nvSpPr>
          <p:cNvPr id="3" name="Segnaposto tes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Sottotitolo</a:t>
            </a:r>
          </a:p>
        </p:txBody>
      </p:sp>
      <p:sp>
        <p:nvSpPr>
          <p:cNvPr id="13" name="Rettango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Rettango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Segnaposto numero diapositiva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2">
    <p:spTree>
      <p:nvGrpSpPr>
        <p:cNvPr id="1" name=""/>
        <p:cNvGrpSpPr/>
        <p:nvPr/>
      </p:nvGrpSpPr>
      <p:grpSpPr>
        <a:xfrm>
          <a:off x="0" y="0"/>
          <a:ext cx="0" cy="0"/>
          <a:chOff x="0" y="0"/>
          <a:chExt cx="0" cy="0"/>
        </a:xfrm>
      </p:grpSpPr>
      <p:sp>
        <p:nvSpPr>
          <p:cNvPr id="7" name="Segnaposto immagine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it-IT" noProof="0"/>
              <a:t>Inserisci immagine</a:t>
            </a:r>
          </a:p>
        </p:txBody>
      </p:sp>
      <p:sp>
        <p:nvSpPr>
          <p:cNvPr id="2" name="Tito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rtlCol="0" anchor="b">
            <a:noAutofit/>
          </a:bodyPr>
          <a:lstStyle>
            <a:lvl1pPr>
              <a:defRPr sz="4800" spc="-150">
                <a:solidFill>
                  <a:schemeClr val="bg1"/>
                </a:solidFill>
              </a:defRPr>
            </a:lvl1pPr>
          </a:lstStyle>
          <a:p>
            <a:pPr rtl="0"/>
            <a:r>
              <a:rPr lang="it-IT" noProof="0"/>
              <a:t>Intestazione sezione 2</a:t>
            </a:r>
          </a:p>
        </p:txBody>
      </p:sp>
      <p:sp>
        <p:nvSpPr>
          <p:cNvPr id="3" name="Segnaposto tes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Sottotitolo</a:t>
            </a:r>
          </a:p>
        </p:txBody>
      </p:sp>
      <p:sp>
        <p:nvSpPr>
          <p:cNvPr id="8" name="Rettangolo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Segnaposto numero diapositiva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bg1">
            <a:lumMod val="95000"/>
          </a:schemeClr>
        </a:solidFill>
        <a:effectLst/>
      </p:bgPr>
    </p:bg>
    <p:spTree>
      <p:nvGrpSpPr>
        <p:cNvPr id="1" name=""/>
        <p:cNvGrpSpPr/>
        <p:nvPr/>
      </p:nvGrpSpPr>
      <p:grpSpPr>
        <a:xfrm>
          <a:off x="0" y="0"/>
          <a:ext cx="0" cy="0"/>
          <a:chOff x="0" y="0"/>
          <a:chExt cx="0" cy="0"/>
        </a:xfrm>
      </p:grpSpPr>
      <p:sp>
        <p:nvSpPr>
          <p:cNvPr id="8" name="Cornic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Rettango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2" name="Segnaposto numero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4" name="Titolo 3">
            <a:extLst>
              <a:ext uri="{FF2B5EF4-FFF2-40B4-BE49-F238E27FC236}">
                <a16:creationId xmlns:a16="http://schemas.microsoft.com/office/drawing/2014/main" id="{00F7C607-177E-BC4B-9F1D-E0CD83EF0470}"/>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
        <p:nvSpPr>
          <p:cNvPr id="10" name="Segnaposto contenuto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bian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EB162-E699-464C-B2EE-136D517A9B8B}"/>
              </a:ext>
            </a:extLst>
          </p:cNvPr>
          <p:cNvSpPr>
            <a:spLocks noGrp="1"/>
          </p:cNvSpPr>
          <p:nvPr>
            <p:ph type="title"/>
          </p:nvPr>
        </p:nvSpPr>
        <p:spPr>
          <a:xfrm>
            <a:off x="446314" y="250916"/>
            <a:ext cx="11174186" cy="1089529"/>
          </a:xfrm>
        </p:spPr>
        <p:txBody>
          <a:bodyPr vert="horz" wrap="square" lIns="91440" tIns="45720" rIns="91440" bIns="45720" rtlCol="0" anchor="ctr">
            <a:spAutoFit/>
          </a:bodyPr>
          <a:lstStyle>
            <a:lvl1pPr>
              <a:defRPr lang="en-GB" sz="3600" spc="-60" dirty="0"/>
            </a:lvl1pPr>
          </a:lstStyle>
          <a:p>
            <a:pPr lvl="0"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3" name="Titolo 2">
            <a:extLst>
              <a:ext uri="{FF2B5EF4-FFF2-40B4-BE49-F238E27FC236}">
                <a16:creationId xmlns:a16="http://schemas.microsoft.com/office/drawing/2014/main" id="{05328109-BF43-024A-B25B-C69E4098CFDA}"/>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ronto">
    <p:bg>
      <p:bgPr>
        <a:solidFill>
          <a:schemeClr val="bg1">
            <a:lumMod val="95000"/>
          </a:schemeClr>
        </a:solidFill>
        <a:effectLst/>
      </p:bgPr>
    </p:bg>
    <p:spTree>
      <p:nvGrpSpPr>
        <p:cNvPr id="1" name=""/>
        <p:cNvGrpSpPr/>
        <p:nvPr/>
      </p:nvGrpSpPr>
      <p:grpSpPr>
        <a:xfrm>
          <a:off x="0" y="0"/>
          <a:ext cx="0" cy="0"/>
          <a:chOff x="0" y="0"/>
          <a:chExt cx="0" cy="0"/>
        </a:xfrm>
      </p:grpSpPr>
      <p:sp>
        <p:nvSpPr>
          <p:cNvPr id="8" name="Cornic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Rettango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12" name="Segnaposto numero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
        <p:nvSpPr>
          <p:cNvPr id="4" name="Titolo 3">
            <a:extLst>
              <a:ext uri="{FF2B5EF4-FFF2-40B4-BE49-F238E27FC236}">
                <a16:creationId xmlns:a16="http://schemas.microsoft.com/office/drawing/2014/main" id="{00F7C607-177E-BC4B-9F1D-E0CD83EF0470}"/>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
        <p:nvSpPr>
          <p:cNvPr id="16" name="Segnaposto testo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8" name="Segnaposto contenuto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9" name="Segnaposto testo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0" name="Segnaposto contenuto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fondo bianco del confront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9" name="Segnaposto tes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rtlCol="0">
            <a:noAutofit/>
          </a:bodyPr>
          <a:lstStyle>
            <a:lvl1pPr marL="0" indent="0" algn="l" rtl="0">
              <a:buNone/>
              <a:defRPr sz="1600" b="1">
                <a:solidFill>
                  <a:schemeClr val="accent3"/>
                </a:solidFill>
                <a:latin typeface="+mn-lt"/>
              </a:defRPr>
            </a:lvl1pPr>
          </a:lstStyle>
          <a:p>
            <a:pPr lvl="0" rtl="0"/>
            <a:r>
              <a:rPr lang="it-IT" noProof="0"/>
              <a:t>Modifica gli stili del testo dello schema</a:t>
            </a:r>
          </a:p>
        </p:txBody>
      </p:sp>
      <p:sp>
        <p:nvSpPr>
          <p:cNvPr id="10" name="Segnaposto tes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rtlCol="0">
            <a:noAutofit/>
          </a:bodyPr>
          <a:lstStyle>
            <a:lvl1pPr marL="0" indent="0" algn="l" rtl="0">
              <a:buNone/>
              <a:defRPr sz="1600" b="1">
                <a:solidFill>
                  <a:schemeClr val="accent6"/>
                </a:solidFill>
                <a:latin typeface="+mn-lt"/>
              </a:defRPr>
            </a:lvl1pPr>
          </a:lstStyle>
          <a:p>
            <a:pPr lvl="0" rtl="0"/>
            <a:r>
              <a:rPr lang="it-IT" noProof="0"/>
              <a:t>Modifica gli stili del testo dello schema</a:t>
            </a:r>
          </a:p>
        </p:txBody>
      </p:sp>
      <p:sp>
        <p:nvSpPr>
          <p:cNvPr id="12" name="Segnaposto tes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rtlCol="0">
            <a:noAutofit/>
          </a:bodyPr>
          <a:lstStyle>
            <a:lvl1pPr marL="0" indent="0" algn="l" rtl="0">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13" name="Segnaposto tes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rtlCol="0">
            <a:noAutofit/>
          </a:bodyPr>
          <a:lstStyle>
            <a:lvl1pPr marL="0" indent="0" algn="l" rtl="0">
              <a:buNone/>
              <a:defRPr sz="1400" b="0">
                <a:solidFill>
                  <a:schemeClr val="tx1">
                    <a:lumMod val="75000"/>
                    <a:lumOff val="25000"/>
                  </a:schemeClr>
                </a:solidFill>
                <a:latin typeface="+mn-lt"/>
              </a:defRPr>
            </a:lvl1pPr>
          </a:lstStyle>
          <a:p>
            <a:pPr lvl="0" rtl="0"/>
            <a:r>
              <a:rPr lang="it-IT" noProof="0"/>
              <a:t>Modifica gli stili del testo dello schema</a:t>
            </a:r>
          </a:p>
        </p:txBody>
      </p:sp>
      <p:sp>
        <p:nvSpPr>
          <p:cNvPr id="3" name="Titolo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E1B3994-EC85-4CEE-B849-7AE33810F50A}"/>
              </a:ext>
            </a:extLst>
          </p:cNvPr>
          <p:cNvSpPr>
            <a:spLocks noGrp="1"/>
          </p:cNvSpPr>
          <p:nvPr>
            <p:ph type="title"/>
          </p:nvPr>
        </p:nvSpPr>
        <p:spPr>
          <a:xfrm>
            <a:off x="446314" y="250916"/>
            <a:ext cx="11174186" cy="1089529"/>
          </a:xfrm>
          <a:prstGeom prst="rect">
            <a:avLst/>
          </a:prstGeom>
        </p:spPr>
        <p:txBody>
          <a:bodyPr vert="horz" wrap="square" lIns="91440" tIns="45720" rIns="91440" bIns="45720" rtlCol="0" anchor="ctr">
            <a:spAutoFit/>
          </a:bodyPr>
          <a:lstStyle/>
          <a:p>
            <a:pPr lvl="0" rtl="0"/>
            <a:r>
              <a:rPr lang="it-IT" noProof="0"/>
              <a:t>Fare clic per modificare lo stile del titolo dello schema</a:t>
            </a:r>
          </a:p>
        </p:txBody>
      </p:sp>
      <p:sp>
        <p:nvSpPr>
          <p:cNvPr id="3" name="Segnaposto testo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it-IT" noProof="0"/>
          </a:p>
        </p:txBody>
      </p:sp>
      <p:sp>
        <p:nvSpPr>
          <p:cNvPr id="7" name="Rettangolo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solidFill>
                <a:schemeClr val="tx1"/>
              </a:solidFill>
            </a:endParaRPr>
          </a:p>
        </p:txBody>
      </p:sp>
      <p:sp>
        <p:nvSpPr>
          <p:cNvPr id="8" name="Segnaposto numero diapositiva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noProof="0" smtClean="0">
                <a:solidFill>
                  <a:schemeClr val="bg1"/>
                </a:solidFill>
              </a:rPr>
              <a:pPr rtl="0"/>
              <a:t>‹N›</a:t>
            </a:fld>
            <a:endParaRPr lang="it-IT" b="1" noProof="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a:blip r:embed="rId3"/>
          <a:stretch>
            <a:fillRect/>
          </a:stretch>
        </p:blipFill>
        <p:spPr>
          <a:xfrm>
            <a:off x="3748014" y="998291"/>
            <a:ext cx="5283200" cy="3962400"/>
          </a:xfrm>
        </p:spPr>
      </p:pic>
      <p:sp>
        <p:nvSpPr>
          <p:cNvPr id="51" name="Titolo 50">
            <a:extLst>
              <a:ext uri="{FF2B5EF4-FFF2-40B4-BE49-F238E27FC236}">
                <a16:creationId xmlns:a16="http://schemas.microsoft.com/office/drawing/2014/main" id="{D8694222-4D81-4A9A-93A2-23C89102F234}"/>
              </a:ext>
            </a:extLst>
          </p:cNvPr>
          <p:cNvSpPr>
            <a:spLocks noGrp="1"/>
          </p:cNvSpPr>
          <p:nvPr>
            <p:ph type="ctrTitle"/>
          </p:nvPr>
        </p:nvSpPr>
        <p:spPr/>
        <p:txBody>
          <a:bodyPr rtlCol="0"/>
          <a:lstStyle/>
          <a:p>
            <a:r>
              <a:rPr lang="it-IT" dirty="0"/>
              <a:t>Relazione sulla Performance 2019</a:t>
            </a:r>
          </a:p>
        </p:txBody>
      </p:sp>
      <p:sp>
        <p:nvSpPr>
          <p:cNvPr id="52" name="Sottotitolo 51">
            <a:extLst>
              <a:ext uri="{FF2B5EF4-FFF2-40B4-BE49-F238E27FC236}">
                <a16:creationId xmlns:a16="http://schemas.microsoft.com/office/drawing/2014/main" id="{46FF1827-B46B-4BC4-8665-8914CF45DE0C}"/>
              </a:ext>
            </a:extLst>
          </p:cNvPr>
          <p:cNvSpPr>
            <a:spLocks noGrp="1"/>
          </p:cNvSpPr>
          <p:nvPr>
            <p:ph type="subTitle" idx="1"/>
          </p:nvPr>
        </p:nvSpPr>
        <p:spPr/>
        <p:txBody>
          <a:bodyPr rtlCol="0"/>
          <a:lstStyle/>
          <a:p>
            <a:pPr rtl="0"/>
            <a:r>
              <a:rPr lang="it-IT" dirty="0"/>
              <a:t>Comune di Monopoli (BA)</a:t>
            </a:r>
          </a:p>
        </p:txBody>
      </p:sp>
      <p:pic>
        <p:nvPicPr>
          <p:cNvPr id="5" name="Immagine 4">
            <a:extLst>
              <a:ext uri="{FF2B5EF4-FFF2-40B4-BE49-F238E27FC236}">
                <a16:creationId xmlns:a16="http://schemas.microsoft.com/office/drawing/2014/main" id="{C9B8CB05-415C-4F1C-AE96-AACE95B4520D}"/>
              </a:ext>
            </a:extLst>
          </p:cNvPr>
          <p:cNvPicPr/>
          <p:nvPr/>
        </p:nvPicPr>
        <p:blipFill>
          <a:blip r:embed="rId4">
            <a:extLst>
              <a:ext uri="{28A0092B-C50C-407E-A947-70E740481C1C}">
                <a14:useLocalDpi xmlns:a14="http://schemas.microsoft.com/office/drawing/2010/main" val="0"/>
              </a:ext>
            </a:extLst>
          </a:blip>
          <a:stretch>
            <a:fillRect/>
          </a:stretch>
        </p:blipFill>
        <p:spPr>
          <a:xfrm>
            <a:off x="694871" y="913187"/>
            <a:ext cx="2287905" cy="1377315"/>
          </a:xfrm>
          <a:prstGeom prst="rect">
            <a:avLst/>
          </a:prstGeom>
        </p:spPr>
      </p:pic>
    </p:spTree>
    <p:extLst>
      <p:ext uri="{BB962C8B-B14F-4D97-AF65-F5344CB8AC3E}">
        <p14:creationId xmlns:p14="http://schemas.microsoft.com/office/powerpoint/2010/main" val="46032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rtlCol="0"/>
          <a:lstStyle/>
          <a:p>
            <a:pPr rtl="0"/>
            <a:r>
              <a:rPr lang="it-IT" dirty="0"/>
              <a:t>L’Ente in breve: risorse finanziarie al 31.12.2019</a:t>
            </a:r>
          </a:p>
        </p:txBody>
      </p:sp>
      <p:graphicFrame>
        <p:nvGraphicFramePr>
          <p:cNvPr id="4" name="Grafico 3" descr="Grafico circolare">
            <a:extLst>
              <a:ext uri="{FF2B5EF4-FFF2-40B4-BE49-F238E27FC236}">
                <a16:creationId xmlns:a16="http://schemas.microsoft.com/office/drawing/2014/main" id="{8329B45F-C605-4C73-B86F-64F7345650CD}"/>
              </a:ext>
            </a:extLst>
          </p:cNvPr>
          <p:cNvGraphicFramePr/>
          <p:nvPr>
            <p:extLst>
              <p:ext uri="{D42A27DB-BD31-4B8C-83A1-F6EECF244321}">
                <p14:modId xmlns:p14="http://schemas.microsoft.com/office/powerpoint/2010/main" val="1660963668"/>
              </p:ext>
            </p:extLst>
          </p:nvPr>
        </p:nvGraphicFramePr>
        <p:xfrm>
          <a:off x="446314" y="1309161"/>
          <a:ext cx="11174186" cy="4613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a:extLst>
              <a:ext uri="{FF2B5EF4-FFF2-40B4-BE49-F238E27FC236}">
                <a16:creationId xmlns:a16="http://schemas.microsoft.com/office/drawing/2014/main" id="{C87465B2-CE43-46BB-9E7B-CFBD6BD09B97}"/>
              </a:ext>
            </a:extLst>
          </p:cNvPr>
          <p:cNvGraphicFramePr>
            <a:graphicFrameLocks noGrp="1"/>
          </p:cNvGraphicFramePr>
          <p:nvPr>
            <p:extLst>
              <p:ext uri="{D42A27DB-BD31-4B8C-83A1-F6EECF244321}">
                <p14:modId xmlns:p14="http://schemas.microsoft.com/office/powerpoint/2010/main" val="2239160889"/>
              </p:ext>
            </p:extLst>
          </p:nvPr>
        </p:nvGraphicFramePr>
        <p:xfrm>
          <a:off x="1330325" y="2234139"/>
          <a:ext cx="8337550" cy="3400425"/>
        </p:xfrm>
        <a:graphic>
          <a:graphicData uri="http://schemas.openxmlformats.org/drawingml/2006/table">
            <a:tbl>
              <a:tblPr/>
              <a:tblGrid>
                <a:gridCol w="2044700">
                  <a:extLst>
                    <a:ext uri="{9D8B030D-6E8A-4147-A177-3AD203B41FA5}">
                      <a16:colId xmlns:a16="http://schemas.microsoft.com/office/drawing/2014/main" val="32765152"/>
                    </a:ext>
                  </a:extLst>
                </a:gridCol>
                <a:gridCol w="2044700">
                  <a:extLst>
                    <a:ext uri="{9D8B030D-6E8A-4147-A177-3AD203B41FA5}">
                      <a16:colId xmlns:a16="http://schemas.microsoft.com/office/drawing/2014/main" val="4270394426"/>
                    </a:ext>
                  </a:extLst>
                </a:gridCol>
                <a:gridCol w="2044700">
                  <a:extLst>
                    <a:ext uri="{9D8B030D-6E8A-4147-A177-3AD203B41FA5}">
                      <a16:colId xmlns:a16="http://schemas.microsoft.com/office/drawing/2014/main" val="2974109702"/>
                    </a:ext>
                  </a:extLst>
                </a:gridCol>
                <a:gridCol w="2203450">
                  <a:extLst>
                    <a:ext uri="{9D8B030D-6E8A-4147-A177-3AD203B41FA5}">
                      <a16:colId xmlns:a16="http://schemas.microsoft.com/office/drawing/2014/main" val="29363084"/>
                    </a:ext>
                  </a:extLst>
                </a:gridCol>
              </a:tblGrid>
              <a:tr h="190500">
                <a:tc>
                  <a:txBody>
                    <a:bodyPr/>
                    <a:lstStyle/>
                    <a:p>
                      <a:pPr algn="ctr" fontAlgn="ctr"/>
                      <a:r>
                        <a:rPr lang="it-IT" sz="1100" b="1" i="1" u="none" strike="noStrike">
                          <a:solidFill>
                            <a:srgbClr val="FFFFFF"/>
                          </a:solidFill>
                          <a:effectLst/>
                          <a:latin typeface="Century Gothic" panose="020B0502020202020204" pitchFamily="34" charset="0"/>
                        </a:rPr>
                        <a:t> Entrate di competenza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dirty="0">
                          <a:solidFill>
                            <a:srgbClr val="FFFFFF"/>
                          </a:solidFill>
                          <a:effectLst/>
                          <a:latin typeface="Century Gothic" panose="020B0502020202020204" pitchFamily="34" charset="0"/>
                        </a:rPr>
                        <a:t> Previsioni definitive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a:solidFill>
                            <a:srgbClr val="FFFFFF"/>
                          </a:solidFill>
                          <a:effectLst/>
                          <a:latin typeface="Century Gothic" panose="020B0502020202020204" pitchFamily="34" charset="0"/>
                        </a:rPr>
                        <a:t> Accertato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a:solidFill>
                            <a:srgbClr val="FFFFFF"/>
                          </a:solidFill>
                          <a:effectLst/>
                          <a:latin typeface="Century Gothic" panose="020B0502020202020204" pitchFamily="34" charset="0"/>
                        </a:rPr>
                        <a:t> Scostamento(A-CP)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609887752"/>
                  </a:ext>
                </a:extLst>
              </a:tr>
              <a:tr h="41910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Entrate di natura tributaria, contributiva e perequativa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33.259.223,73 €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35.661.373,99 €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2.402.150,26 €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91340"/>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Trasferimenti correnti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2.283.103,70 €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1.885.581,15 €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397.522,55 €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496039"/>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Entrate extratributarie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6.500.749,84 €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6.703.992,97 €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203.243,13 €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979187"/>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Entrate in conto capitale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14.093.661,31 €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5.482.206,24 €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8.611.455,07 €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349475"/>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Accensione prestiti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60.000,00 €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60.000,00 €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700952"/>
                  </a:ext>
                </a:extLst>
              </a:tr>
              <a:tr h="371475">
                <a:tc>
                  <a:txBody>
                    <a:bodyPr/>
                    <a:lstStyle/>
                    <a:p>
                      <a:pPr algn="l" fontAlgn="ctr"/>
                      <a:r>
                        <a:rPr lang="it-IT" sz="1100" b="1" i="0" u="none" strike="noStrike">
                          <a:solidFill>
                            <a:srgbClr val="1F4E78"/>
                          </a:solidFill>
                          <a:effectLst/>
                          <a:latin typeface="Century Gothic" panose="020B0502020202020204" pitchFamily="34" charset="0"/>
                        </a:rPr>
                        <a:t> Totale entrate di competenza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a:solidFill>
                            <a:srgbClr val="1F4E78"/>
                          </a:solidFill>
                          <a:effectLst/>
                          <a:latin typeface="Century Gothic" panose="020B0502020202020204" pitchFamily="34" charset="0"/>
                        </a:rPr>
                        <a:t>                         56.196.738,58 €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a:solidFill>
                            <a:srgbClr val="1F4E78"/>
                          </a:solidFill>
                          <a:effectLst/>
                          <a:latin typeface="Century Gothic" panose="020B0502020202020204" pitchFamily="34" charset="0"/>
                        </a:rPr>
                        <a:t>                         49.733.154,35 €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a:solidFill>
                            <a:srgbClr val="1F4E78"/>
                          </a:solidFill>
                          <a:effectLst/>
                          <a:latin typeface="Century Gothic" panose="020B0502020202020204" pitchFamily="34" charset="0"/>
                        </a:rPr>
                        <a:t>-                          6.463.584,23 €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164967"/>
                  </a:ext>
                </a:extLst>
              </a:tr>
              <a:tr h="219075">
                <a:tc gridSpan="4">
                  <a:txBody>
                    <a:bodyPr/>
                    <a:lstStyle/>
                    <a:p>
                      <a:pPr algn="ctr" fontAlgn="b"/>
                      <a:r>
                        <a:rPr lang="it-IT" sz="1100" b="0" i="0" u="none" strike="noStrike">
                          <a:solidFill>
                            <a:srgbClr val="000000"/>
                          </a:solidFill>
                          <a:effectLst/>
                          <a:latin typeface="Century Gothic" panose="020B0502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47003055"/>
                  </a:ext>
                </a:extLst>
              </a:tr>
              <a:tr h="361950">
                <a:tc>
                  <a:txBody>
                    <a:bodyPr/>
                    <a:lstStyle/>
                    <a:p>
                      <a:pPr algn="ctr" fontAlgn="ctr"/>
                      <a:r>
                        <a:rPr lang="it-IT" sz="1100" b="1" i="1" u="none" strike="noStrike">
                          <a:solidFill>
                            <a:srgbClr val="FFFFFF"/>
                          </a:solidFill>
                          <a:effectLst/>
                          <a:latin typeface="Century Gothic" panose="020B0502020202020204" pitchFamily="34" charset="0"/>
                        </a:rPr>
                        <a:t> Uscite di competenza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a:solidFill>
                            <a:srgbClr val="FFFFFF"/>
                          </a:solidFill>
                          <a:effectLst/>
                          <a:latin typeface="Century Gothic" panose="020B0502020202020204" pitchFamily="34" charset="0"/>
                        </a:rPr>
                        <a:t> Previsioni definitive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a:solidFill>
                            <a:srgbClr val="FFFFFF"/>
                          </a:solidFill>
                          <a:effectLst/>
                          <a:latin typeface="Century Gothic" panose="020B0502020202020204" pitchFamily="34" charset="0"/>
                        </a:rPr>
                        <a:t> Impegnato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it-IT" sz="1100" b="1" i="1" u="none" strike="noStrike">
                          <a:solidFill>
                            <a:srgbClr val="FFFFFF"/>
                          </a:solidFill>
                          <a:effectLst/>
                          <a:latin typeface="Century Gothic" panose="020B0502020202020204" pitchFamily="34" charset="0"/>
                        </a:rPr>
                        <a:t> Economie di competenza(CP-I-FPV)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117487558"/>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Spese correnti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42.458.061,92 €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34.794.454,96 €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6.158.283,40 €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377168"/>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Spese in conto capitale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24.028.833,07 €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5.418.437,22 €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10.786.206,45 €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291569"/>
                  </a:ext>
                </a:extLst>
              </a:tr>
              <a:tr h="209550">
                <a:tc>
                  <a:txBody>
                    <a:bodyPr/>
                    <a:lstStyle/>
                    <a:p>
                      <a:pPr algn="l" fontAlgn="ctr"/>
                      <a:r>
                        <a:rPr lang="it-IT" sz="1100" b="0" i="0" u="none" strike="noStrike">
                          <a:solidFill>
                            <a:srgbClr val="1F4E78"/>
                          </a:solidFill>
                          <a:effectLst/>
                          <a:latin typeface="Century Gothic" panose="020B0502020202020204" pitchFamily="34" charset="0"/>
                          <a:cs typeface="Calibri-OneByteIdentityH"/>
                        </a:rPr>
                        <a:t> Rimborso prestiti </a:t>
                      </a:r>
                      <a:endParaRPr lang="it-IT" sz="1100" b="0" i="0" u="none" strike="noStrike">
                        <a:solidFill>
                          <a:srgbClr val="1F4E78"/>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1.615.714,30 €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1.437.194,30 €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a:solidFill>
                            <a:srgbClr val="1F4E78"/>
                          </a:solidFill>
                          <a:effectLst/>
                          <a:latin typeface="Century Gothic" panose="020B0502020202020204" pitchFamily="34" charset="0"/>
                        </a:rPr>
                        <a:t>                              178.520,00 €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956235"/>
                  </a:ext>
                </a:extLst>
              </a:tr>
              <a:tr h="371475">
                <a:tc>
                  <a:txBody>
                    <a:bodyPr/>
                    <a:lstStyle/>
                    <a:p>
                      <a:pPr algn="l" fontAlgn="ctr"/>
                      <a:r>
                        <a:rPr lang="it-IT" sz="1100" b="1" i="0" u="none" strike="noStrike" dirty="0">
                          <a:solidFill>
                            <a:srgbClr val="1F4E78"/>
                          </a:solidFill>
                          <a:effectLst/>
                          <a:latin typeface="Century Gothic" panose="020B0502020202020204" pitchFamily="34" charset="0"/>
                        </a:rPr>
                        <a:t> Totale spese di competenza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a:solidFill>
                            <a:srgbClr val="1F4E78"/>
                          </a:solidFill>
                          <a:effectLst/>
                          <a:latin typeface="Century Gothic" panose="020B0502020202020204" pitchFamily="34" charset="0"/>
                        </a:rPr>
                        <a:t>                         68.102.609,29 €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a:solidFill>
                            <a:srgbClr val="1F4E78"/>
                          </a:solidFill>
                          <a:effectLst/>
                          <a:latin typeface="Century Gothic" panose="020B0502020202020204" pitchFamily="34" charset="0"/>
                        </a:rPr>
                        <a:t>                         41.650.086,48 €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1100" b="1" i="0" u="none" strike="noStrike" dirty="0">
                          <a:solidFill>
                            <a:srgbClr val="1F4E78"/>
                          </a:solidFill>
                          <a:effectLst/>
                          <a:latin typeface="Century Gothic" panose="020B0502020202020204" pitchFamily="34" charset="0"/>
                        </a:rPr>
                        <a:t>                         17.123.009,85 €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4430"/>
                  </a:ext>
                </a:extLst>
              </a:tr>
            </a:tbl>
          </a:graphicData>
        </a:graphic>
      </p:graphicFrame>
    </p:spTree>
    <p:extLst>
      <p:ext uri="{BB962C8B-B14F-4D97-AF65-F5344CB8AC3E}">
        <p14:creationId xmlns:p14="http://schemas.microsoft.com/office/powerpoint/2010/main" val="9179493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64E80EDE-821C-4AF5-8197-2638AB922E12}"/>
              </a:ext>
            </a:extLst>
          </p:cNvPr>
          <p:cNvPicPr>
            <a:picLocks noChangeAspect="1"/>
          </p:cNvPicPr>
          <p:nvPr/>
        </p:nvPicPr>
        <p:blipFill>
          <a:blip r:embed="rId3"/>
          <a:stretch>
            <a:fillRect/>
          </a:stretch>
        </p:blipFill>
        <p:spPr>
          <a:xfrm>
            <a:off x="1719262" y="1490662"/>
            <a:ext cx="8753475" cy="3876675"/>
          </a:xfrm>
          <a:prstGeom prst="rect">
            <a:avLst/>
          </a:prstGeom>
        </p:spPr>
      </p:pic>
    </p:spTree>
    <p:extLst>
      <p:ext uri="{BB962C8B-B14F-4D97-AF65-F5344CB8AC3E}">
        <p14:creationId xmlns:p14="http://schemas.microsoft.com/office/powerpoint/2010/main" val="981552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AD1F9D32-E833-40A2-BAA4-BC0710BB3F40}"/>
              </a:ext>
            </a:extLst>
          </p:cNvPr>
          <p:cNvPicPr>
            <a:picLocks noChangeAspect="1"/>
          </p:cNvPicPr>
          <p:nvPr/>
        </p:nvPicPr>
        <p:blipFill>
          <a:blip r:embed="rId3"/>
          <a:stretch>
            <a:fillRect/>
          </a:stretch>
        </p:blipFill>
        <p:spPr>
          <a:xfrm>
            <a:off x="1719262" y="1581150"/>
            <a:ext cx="8753475" cy="3695700"/>
          </a:xfrm>
          <a:prstGeom prst="rect">
            <a:avLst/>
          </a:prstGeom>
        </p:spPr>
      </p:pic>
    </p:spTree>
    <p:extLst>
      <p:ext uri="{BB962C8B-B14F-4D97-AF65-F5344CB8AC3E}">
        <p14:creationId xmlns:p14="http://schemas.microsoft.com/office/powerpoint/2010/main" val="11103785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076D9FAD-85B5-477A-A3B0-14E4EFE8C77A}"/>
              </a:ext>
            </a:extLst>
          </p:cNvPr>
          <p:cNvPicPr>
            <a:picLocks noChangeAspect="1"/>
          </p:cNvPicPr>
          <p:nvPr/>
        </p:nvPicPr>
        <p:blipFill>
          <a:blip r:embed="rId3"/>
          <a:stretch>
            <a:fillRect/>
          </a:stretch>
        </p:blipFill>
        <p:spPr>
          <a:xfrm>
            <a:off x="1719262" y="1581150"/>
            <a:ext cx="8753475" cy="3695700"/>
          </a:xfrm>
          <a:prstGeom prst="rect">
            <a:avLst/>
          </a:prstGeom>
        </p:spPr>
      </p:pic>
    </p:spTree>
    <p:extLst>
      <p:ext uri="{BB962C8B-B14F-4D97-AF65-F5344CB8AC3E}">
        <p14:creationId xmlns:p14="http://schemas.microsoft.com/office/powerpoint/2010/main" val="2186039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3AE32A53-61E3-497F-9985-79794D5A715C}"/>
              </a:ext>
            </a:extLst>
          </p:cNvPr>
          <p:cNvPicPr>
            <a:picLocks noChangeAspect="1"/>
          </p:cNvPicPr>
          <p:nvPr/>
        </p:nvPicPr>
        <p:blipFill>
          <a:blip r:embed="rId3"/>
          <a:stretch>
            <a:fillRect/>
          </a:stretch>
        </p:blipFill>
        <p:spPr>
          <a:xfrm>
            <a:off x="1719262" y="1581150"/>
            <a:ext cx="8753475" cy="3695700"/>
          </a:xfrm>
          <a:prstGeom prst="rect">
            <a:avLst/>
          </a:prstGeom>
        </p:spPr>
      </p:pic>
    </p:spTree>
    <p:extLst>
      <p:ext uri="{BB962C8B-B14F-4D97-AF65-F5344CB8AC3E}">
        <p14:creationId xmlns:p14="http://schemas.microsoft.com/office/powerpoint/2010/main" val="3330264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5446387D-6D28-4A17-AC49-909B37407740}"/>
              </a:ext>
            </a:extLst>
          </p:cNvPr>
          <p:cNvPicPr>
            <a:picLocks noChangeAspect="1"/>
          </p:cNvPicPr>
          <p:nvPr/>
        </p:nvPicPr>
        <p:blipFill>
          <a:blip r:embed="rId3"/>
          <a:stretch>
            <a:fillRect/>
          </a:stretch>
        </p:blipFill>
        <p:spPr>
          <a:xfrm>
            <a:off x="1719262" y="1581150"/>
            <a:ext cx="8753475" cy="3695700"/>
          </a:xfrm>
          <a:prstGeom prst="rect">
            <a:avLst/>
          </a:prstGeom>
        </p:spPr>
      </p:pic>
    </p:spTree>
    <p:extLst>
      <p:ext uri="{BB962C8B-B14F-4D97-AF65-F5344CB8AC3E}">
        <p14:creationId xmlns:p14="http://schemas.microsoft.com/office/powerpoint/2010/main" val="21459796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E99A2EA8-3412-4D20-8E8E-201E0899C1F0}"/>
              </a:ext>
            </a:extLst>
          </p:cNvPr>
          <p:cNvPicPr>
            <a:picLocks noChangeAspect="1"/>
          </p:cNvPicPr>
          <p:nvPr/>
        </p:nvPicPr>
        <p:blipFill>
          <a:blip r:embed="rId3"/>
          <a:stretch>
            <a:fillRect/>
          </a:stretch>
        </p:blipFill>
        <p:spPr>
          <a:xfrm>
            <a:off x="1719262" y="1581150"/>
            <a:ext cx="8753475" cy="3695700"/>
          </a:xfrm>
          <a:prstGeom prst="rect">
            <a:avLst/>
          </a:prstGeom>
        </p:spPr>
      </p:pic>
    </p:spTree>
    <p:extLst>
      <p:ext uri="{BB962C8B-B14F-4D97-AF65-F5344CB8AC3E}">
        <p14:creationId xmlns:p14="http://schemas.microsoft.com/office/powerpoint/2010/main" val="1973898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1A072390-D79E-4D55-8739-2068CFD6D14D}"/>
              </a:ext>
            </a:extLst>
          </p:cNvPr>
          <p:cNvPicPr>
            <a:picLocks noChangeAspect="1"/>
          </p:cNvPicPr>
          <p:nvPr/>
        </p:nvPicPr>
        <p:blipFill>
          <a:blip r:embed="rId3"/>
          <a:stretch>
            <a:fillRect/>
          </a:stretch>
        </p:blipFill>
        <p:spPr>
          <a:xfrm>
            <a:off x="1719262" y="1490662"/>
            <a:ext cx="8753475" cy="3876675"/>
          </a:xfrm>
          <a:prstGeom prst="rect">
            <a:avLst/>
          </a:prstGeom>
        </p:spPr>
      </p:pic>
    </p:spTree>
    <p:extLst>
      <p:ext uri="{BB962C8B-B14F-4D97-AF65-F5344CB8AC3E}">
        <p14:creationId xmlns:p14="http://schemas.microsoft.com/office/powerpoint/2010/main" val="3512395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A0F2518F-AD69-4181-800E-F8D289E9C34C}"/>
              </a:ext>
            </a:extLst>
          </p:cNvPr>
          <p:cNvPicPr>
            <a:picLocks noChangeAspect="1"/>
          </p:cNvPicPr>
          <p:nvPr/>
        </p:nvPicPr>
        <p:blipFill>
          <a:blip r:embed="rId3"/>
          <a:stretch>
            <a:fillRect/>
          </a:stretch>
        </p:blipFill>
        <p:spPr>
          <a:xfrm>
            <a:off x="1719262" y="1462087"/>
            <a:ext cx="8753475" cy="3933825"/>
          </a:xfrm>
          <a:prstGeom prst="rect">
            <a:avLst/>
          </a:prstGeom>
        </p:spPr>
      </p:pic>
    </p:spTree>
    <p:extLst>
      <p:ext uri="{BB962C8B-B14F-4D97-AF65-F5344CB8AC3E}">
        <p14:creationId xmlns:p14="http://schemas.microsoft.com/office/powerpoint/2010/main" val="1575331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III – Obiettivi rilevanti per la valutazione dei Dirigenti</a:t>
            </a:r>
          </a:p>
        </p:txBody>
      </p:sp>
      <p:sp>
        <p:nvSpPr>
          <p:cNvPr id="2" name="Segnaposto contenuto 1"/>
          <p:cNvSpPr>
            <a:spLocks noGrp="1"/>
          </p:cNvSpPr>
          <p:nvPr>
            <p:ph idx="1"/>
          </p:nvPr>
        </p:nvSpPr>
        <p:spPr>
          <a:xfrm>
            <a:off x="446315" y="1463040"/>
            <a:ext cx="11426137" cy="4971316"/>
          </a:xfrm>
        </p:spPr>
        <p:txBody>
          <a:bodyPr/>
          <a:lstStyle/>
          <a:p>
            <a:pPr marL="0" indent="0" algn="just">
              <a:buNone/>
            </a:pPr>
            <a:r>
              <a:rPr lang="it-IT" sz="1500" dirty="0"/>
              <a:t>I Dirigenti sono responsabili dei risultati delle attività delle strutture cui sono preposti, della realizzazione dei progetti loro affidati e degli adempimenti loro spettanti. A tal fine partecipano alla predisposizione degli strumenti previsionali.</a:t>
            </a:r>
          </a:p>
          <a:p>
            <a:pPr marL="0" indent="0" algn="just">
              <a:buNone/>
            </a:pPr>
            <a:r>
              <a:rPr lang="it-IT" sz="1500" dirty="0"/>
              <a:t>La misurazione e la valutazione della performance individuale sono collegate:</a:t>
            </a:r>
          </a:p>
          <a:p>
            <a:pPr marL="342900" indent="-342900" algn="just">
              <a:buAutoNum type="alphaLcParenR"/>
            </a:pPr>
            <a:r>
              <a:rPr lang="it-IT" sz="1500" dirty="0"/>
              <a:t>agli indicatori di performance relativi all’ambito organizzativo di diretta responsabilità;</a:t>
            </a:r>
          </a:p>
          <a:p>
            <a:pPr marL="342900" indent="-342900" algn="just">
              <a:buAutoNum type="alphaLcParenR"/>
            </a:pPr>
            <a:r>
              <a:rPr lang="it-IT" sz="1500" dirty="0"/>
              <a:t>al raggiungimento di specifici obiettivi individuali;</a:t>
            </a:r>
          </a:p>
          <a:p>
            <a:pPr marL="0" indent="0" algn="just">
              <a:buNone/>
            </a:pPr>
            <a:r>
              <a:rPr lang="it-IT" sz="1500" dirty="0"/>
              <a:t>c) alla qualità del contributo assicurato alla performance generale della struttura ed alle competenze professionali e manageriali dimostrate;</a:t>
            </a:r>
          </a:p>
          <a:p>
            <a:pPr marL="0" indent="0" algn="just">
              <a:buNone/>
            </a:pPr>
            <a:r>
              <a:rPr lang="it-IT" sz="1500" dirty="0"/>
              <a:t>d) alla capacità di valutazione dei propri collaboratori, dimostrata tramite una significativa differenziazione dei giudizi.</a:t>
            </a:r>
          </a:p>
          <a:p>
            <a:pPr marL="0" indent="0" algn="just">
              <a:buNone/>
            </a:pPr>
            <a:r>
              <a:rPr lang="it-IT" sz="1500" dirty="0"/>
              <a:t>La valutazione della performance individuale è volta ad incentivare il contributo dei singoli al raggiungimento delle finalità dell’Amministrazione favorendo l’apprendimento organizzativo, lo sviluppo professionale, il coinvolgimento ed il benessere organizzativo nel rispetto del principio di partecipazione.</a:t>
            </a:r>
          </a:p>
          <a:p>
            <a:pPr marL="0" indent="0" algn="just">
              <a:buNone/>
            </a:pPr>
            <a:r>
              <a:rPr lang="it-IT" sz="1500" dirty="0"/>
              <a:t>Nel prosieguo è sintetizzata la percentuale di raggiungimento di performance conseguita da ciascuna area organizzativa alla luce degli specifici obiettivi individuali assegnati a ciascun dirigente, che costituiscono uno degli elementi di valutazione da parte dell’OIV ai fini della performance dirigenziale.</a:t>
            </a:r>
            <a:endParaRPr lang="en-GB" sz="1500" dirty="0"/>
          </a:p>
        </p:txBody>
      </p:sp>
    </p:spTree>
    <p:extLst>
      <p:ext uri="{BB962C8B-B14F-4D97-AF65-F5344CB8AC3E}">
        <p14:creationId xmlns:p14="http://schemas.microsoft.com/office/powerpoint/2010/main" val="40018581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2" name="Immagine 1">
            <a:extLst>
              <a:ext uri="{FF2B5EF4-FFF2-40B4-BE49-F238E27FC236}">
                <a16:creationId xmlns:a16="http://schemas.microsoft.com/office/drawing/2014/main" id="{747E7CB5-671F-4977-9F5B-A638EE618C92}"/>
              </a:ext>
            </a:extLst>
          </p:cNvPr>
          <p:cNvPicPr>
            <a:picLocks noChangeAspect="1"/>
          </p:cNvPicPr>
          <p:nvPr/>
        </p:nvPicPr>
        <p:blipFill>
          <a:blip r:embed="rId3"/>
          <a:stretch>
            <a:fillRect/>
          </a:stretch>
        </p:blipFill>
        <p:spPr>
          <a:xfrm>
            <a:off x="246000" y="1613631"/>
            <a:ext cx="11700000" cy="3902846"/>
          </a:xfrm>
          <a:prstGeom prst="rect">
            <a:avLst/>
          </a:prstGeom>
        </p:spPr>
      </p:pic>
    </p:spTree>
    <p:extLst>
      <p:ext uri="{BB962C8B-B14F-4D97-AF65-F5344CB8AC3E}">
        <p14:creationId xmlns:p14="http://schemas.microsoft.com/office/powerpoint/2010/main" val="22542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500216"/>
            <a:ext cx="11174186" cy="590931"/>
          </a:xfrm>
        </p:spPr>
        <p:txBody>
          <a:bodyPr rtlCol="0"/>
          <a:lstStyle/>
          <a:p>
            <a:r>
              <a:rPr lang="it-IT" dirty="0"/>
              <a:t>Sezione I - Grado di realizzazione delle strategie</a:t>
            </a:r>
          </a:p>
        </p:txBody>
      </p:sp>
      <p:pic>
        <p:nvPicPr>
          <p:cNvPr id="6" name="Elemento grafico 5" descr="Mappamondo Europa-Africa">
            <a:extLst>
              <a:ext uri="{FF2B5EF4-FFF2-40B4-BE49-F238E27FC236}">
                <a16:creationId xmlns:a16="http://schemas.microsoft.com/office/drawing/2014/main" id="{FD2A98C4-B660-4C43-AA1F-35A02F73D5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718667" y="2975469"/>
            <a:ext cx="1280886" cy="1280886"/>
          </a:xfrm>
          <a:prstGeom prst="rect">
            <a:avLst/>
          </a:prstGeom>
        </p:spPr>
      </p:pic>
      <p:graphicFrame>
        <p:nvGraphicFramePr>
          <p:cNvPr id="2" name="Tabella 1">
            <a:extLst>
              <a:ext uri="{FF2B5EF4-FFF2-40B4-BE49-F238E27FC236}">
                <a16:creationId xmlns:a16="http://schemas.microsoft.com/office/drawing/2014/main" id="{156476FC-05B5-429C-A2D7-09CCA7F67377}"/>
              </a:ext>
            </a:extLst>
          </p:cNvPr>
          <p:cNvGraphicFramePr>
            <a:graphicFrameLocks noGrp="1"/>
          </p:cNvGraphicFramePr>
          <p:nvPr>
            <p:extLst>
              <p:ext uri="{D42A27DB-BD31-4B8C-83A1-F6EECF244321}">
                <p14:modId xmlns:p14="http://schemas.microsoft.com/office/powerpoint/2010/main" val="1884249948"/>
              </p:ext>
            </p:extLst>
          </p:nvPr>
        </p:nvGraphicFramePr>
        <p:xfrm>
          <a:off x="1449359" y="2694916"/>
          <a:ext cx="9293280" cy="2857500"/>
        </p:xfrm>
        <a:graphic>
          <a:graphicData uri="http://schemas.openxmlformats.org/drawingml/2006/table">
            <a:tbl>
              <a:tblPr/>
              <a:tblGrid>
                <a:gridCol w="2586311">
                  <a:extLst>
                    <a:ext uri="{9D8B030D-6E8A-4147-A177-3AD203B41FA5}">
                      <a16:colId xmlns:a16="http://schemas.microsoft.com/office/drawing/2014/main" val="1934092832"/>
                    </a:ext>
                  </a:extLst>
                </a:gridCol>
                <a:gridCol w="580020">
                  <a:extLst>
                    <a:ext uri="{9D8B030D-6E8A-4147-A177-3AD203B41FA5}">
                      <a16:colId xmlns:a16="http://schemas.microsoft.com/office/drawing/2014/main" val="2208828995"/>
                    </a:ext>
                  </a:extLst>
                </a:gridCol>
                <a:gridCol w="5659853">
                  <a:extLst>
                    <a:ext uri="{9D8B030D-6E8A-4147-A177-3AD203B41FA5}">
                      <a16:colId xmlns:a16="http://schemas.microsoft.com/office/drawing/2014/main" val="103134594"/>
                    </a:ext>
                  </a:extLst>
                </a:gridCol>
                <a:gridCol w="467096">
                  <a:extLst>
                    <a:ext uri="{9D8B030D-6E8A-4147-A177-3AD203B41FA5}">
                      <a16:colId xmlns:a16="http://schemas.microsoft.com/office/drawing/2014/main" val="3251722078"/>
                    </a:ext>
                  </a:extLst>
                </a:gridCol>
              </a:tblGrid>
              <a:tr h="190500">
                <a:tc rowSpan="3">
                  <a:txBody>
                    <a:bodyPr/>
                    <a:lstStyle/>
                    <a:p>
                      <a:pPr algn="ctr" fontAlgn="ctr"/>
                      <a:r>
                        <a:rPr lang="it-IT" sz="1100" b="1" i="1" u="none" strike="noStrike">
                          <a:solidFill>
                            <a:srgbClr val="000000"/>
                          </a:solidFill>
                          <a:effectLst/>
                          <a:latin typeface="Century Gothic" panose="020B0502020202020204" pitchFamily="34" charset="0"/>
                        </a:rPr>
                        <a:t>Monopoli sostenibile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398F"/>
                    </a:solidFill>
                  </a:tcPr>
                </a:tc>
                <a:tc>
                  <a:txBody>
                    <a:bodyPr/>
                    <a:lstStyle/>
                    <a:p>
                      <a:pPr algn="ctr" fontAlgn="ctr"/>
                      <a:r>
                        <a:rPr lang="it-IT" sz="11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97CB"/>
                    </a:solidFill>
                  </a:tcPr>
                </a:tc>
                <a:tc>
                  <a:txBody>
                    <a:bodyPr/>
                    <a:lstStyle/>
                    <a:p>
                      <a:pPr algn="l" fontAlgn="ctr"/>
                      <a:r>
                        <a:rPr lang="it-IT" sz="1100" b="0" i="0" u="none" strike="noStrike">
                          <a:solidFill>
                            <a:srgbClr val="000000"/>
                          </a:solidFill>
                          <a:effectLst/>
                          <a:latin typeface="Century Gothic" panose="020B0502020202020204" pitchFamily="34" charset="0"/>
                        </a:rPr>
                        <a:t>Monopoli Città Unica e il suo territorio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160471"/>
                  </a:ext>
                </a:extLst>
              </a:tr>
              <a:tr h="190500">
                <a:tc vMerge="1">
                  <a:txBody>
                    <a:bodyPr/>
                    <a:lstStyle/>
                    <a:p>
                      <a:endParaRPr lang="it-IT"/>
                    </a:p>
                  </a:txBody>
                  <a:tcPr/>
                </a:tc>
                <a:tc>
                  <a:txBody>
                    <a:bodyPr/>
                    <a:lstStyle/>
                    <a:p>
                      <a:pPr algn="ctr" fontAlgn="ctr"/>
                      <a:r>
                        <a:rPr lang="it-IT" sz="1100" b="0" i="0" u="none" strike="noStrike" dirty="0">
                          <a:solidFill>
                            <a:srgbClr val="00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97CB"/>
                    </a:solidFill>
                  </a:tcPr>
                </a:tc>
                <a:tc>
                  <a:txBody>
                    <a:bodyPr/>
                    <a:lstStyle/>
                    <a:p>
                      <a:pPr algn="l" fontAlgn="ctr"/>
                      <a:r>
                        <a:rPr lang="it-IT" sz="1100" b="0" i="0" u="none" strike="noStrike">
                          <a:solidFill>
                            <a:srgbClr val="000000"/>
                          </a:solidFill>
                          <a:effectLst/>
                          <a:latin typeface="Century Gothic" panose="020B0502020202020204" pitchFamily="34" charset="0"/>
                        </a:rPr>
                        <a:t>Ambiente migliore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374590"/>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97CB"/>
                    </a:solidFill>
                  </a:tcPr>
                </a:tc>
                <a:tc>
                  <a:txBody>
                    <a:bodyPr/>
                    <a:lstStyle/>
                    <a:p>
                      <a:pPr algn="l" fontAlgn="ctr"/>
                      <a:r>
                        <a:rPr lang="it-IT" sz="1100" b="0" i="0" u="none" strike="noStrike" dirty="0">
                          <a:solidFill>
                            <a:srgbClr val="000000"/>
                          </a:solidFill>
                          <a:effectLst/>
                          <a:latin typeface="Century Gothic" panose="020B0502020202020204" pitchFamily="34" charset="0"/>
                        </a:rPr>
                        <a:t>Mobilità sostenibile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836156"/>
                  </a:ext>
                </a:extLst>
              </a:tr>
              <a:tr h="190500">
                <a:tc rowSpan="4">
                  <a:txBody>
                    <a:bodyPr/>
                    <a:lstStyle/>
                    <a:p>
                      <a:pPr algn="ctr" fontAlgn="ctr"/>
                      <a:r>
                        <a:rPr lang="it-IT" sz="1100" b="1" i="1" u="none" strike="noStrike">
                          <a:solidFill>
                            <a:srgbClr val="000000"/>
                          </a:solidFill>
                          <a:effectLst/>
                          <a:latin typeface="Century Gothic" panose="020B0502020202020204" pitchFamily="34" charset="0"/>
                        </a:rPr>
                        <a:t>Monopoli da promuovere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it-IT" sz="1100" b="0" i="0" u="none" strike="noStrike">
                          <a:solidFill>
                            <a:srgbClr val="000000"/>
                          </a:solidFill>
                          <a:effectLst/>
                          <a:latin typeface="Century Gothic" panose="020B0502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it-IT" sz="1100" b="0" i="0" u="none" strike="noStrike" dirty="0">
                          <a:solidFill>
                            <a:srgbClr val="000000"/>
                          </a:solidFill>
                          <a:effectLst/>
                          <a:latin typeface="Century Gothic" panose="020B0502020202020204" pitchFamily="34" charset="0"/>
                        </a:rPr>
                        <a:t>Cultura e Turismo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727156"/>
                  </a:ext>
                </a:extLst>
              </a:tr>
              <a:tr h="190500">
                <a:tc vMerge="1">
                  <a:txBody>
                    <a:bodyPr/>
                    <a:lstStyle/>
                    <a:p>
                      <a:endParaRPr lang="it-IT"/>
                    </a:p>
                  </a:txBody>
                  <a:tcPr/>
                </a:tc>
                <a:tc>
                  <a:txBody>
                    <a:bodyPr/>
                    <a:lstStyle/>
                    <a:p>
                      <a:pPr algn="ctr" fontAlgn="t"/>
                      <a:r>
                        <a:rPr lang="it-IT" sz="1100" b="0" i="0" u="none" strike="noStrike">
                          <a:solidFill>
                            <a:srgbClr val="000000"/>
                          </a:solidFill>
                          <a:effectLst/>
                          <a:latin typeface="Century Gothic" panose="020B0502020202020204" pitchFamily="34" charset="0"/>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it-IT" sz="1100" b="0" i="0" u="none" strike="noStrike" dirty="0">
                          <a:solidFill>
                            <a:srgbClr val="000000"/>
                          </a:solidFill>
                          <a:effectLst/>
                          <a:latin typeface="Century Gothic" panose="020B0502020202020204" pitchFamily="34" charset="0"/>
                        </a:rPr>
                        <a:t>Valorizzazione delle eccellenze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dirty="0">
                          <a:solidFill>
                            <a:srgbClr val="000000"/>
                          </a:solidFill>
                          <a:effectLst/>
                          <a:latin typeface="Century Gothic" panose="020B050202020202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488736"/>
                  </a:ext>
                </a:extLst>
              </a:tr>
              <a:tr h="190500">
                <a:tc vMerge="1">
                  <a:txBody>
                    <a:bodyPr/>
                    <a:lstStyle/>
                    <a:p>
                      <a:endParaRPr lang="it-IT"/>
                    </a:p>
                  </a:txBody>
                  <a:tcPr/>
                </a:tc>
                <a:tc>
                  <a:txBody>
                    <a:bodyPr/>
                    <a:lstStyle/>
                    <a:p>
                      <a:pPr algn="ctr" fontAlgn="ctr"/>
                      <a:r>
                        <a:rPr lang="it-IT" sz="1100" b="0" i="0" u="none" strike="noStrike" dirty="0">
                          <a:solidFill>
                            <a:srgbClr val="000000"/>
                          </a:solidFill>
                          <a:effectLst/>
                          <a:latin typeface="Century Gothic" panose="020B0502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it-IT" sz="1100" b="0" i="0" u="none" strike="noStrike" dirty="0">
                          <a:solidFill>
                            <a:srgbClr val="000000"/>
                          </a:solidFill>
                          <a:effectLst/>
                          <a:latin typeface="Century Gothic" panose="020B0502020202020204" pitchFamily="34" charset="0"/>
                        </a:rPr>
                        <a:t>Valorizzazione delle attività commerciali e produttive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663821"/>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it-IT" sz="1100" b="0" i="0" u="none" strike="noStrike" dirty="0">
                          <a:solidFill>
                            <a:srgbClr val="000000"/>
                          </a:solidFill>
                          <a:effectLst/>
                          <a:latin typeface="Century Gothic" panose="020B0502020202020204" pitchFamily="34" charset="0"/>
                        </a:rPr>
                        <a:t>Valorizzazione del patrimonio archeologico, storico ed artistico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412621"/>
                  </a:ext>
                </a:extLst>
              </a:tr>
              <a:tr h="190500">
                <a:tc rowSpan="3">
                  <a:txBody>
                    <a:bodyPr/>
                    <a:lstStyle/>
                    <a:p>
                      <a:pPr algn="ctr" fontAlgn="ctr"/>
                      <a:r>
                        <a:rPr lang="it-IT" sz="1100" b="1" i="1" u="none" strike="noStrike">
                          <a:solidFill>
                            <a:srgbClr val="000000"/>
                          </a:solidFill>
                          <a:effectLst/>
                          <a:latin typeface="Century Gothic" panose="020B0502020202020204" pitchFamily="34" charset="0"/>
                        </a:rPr>
                        <a:t>Monopoli per tutti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it-IT" sz="1100" b="0" i="0" u="none" strike="noStrike">
                          <a:solidFill>
                            <a:srgbClr val="000000"/>
                          </a:solidFill>
                          <a:effectLst/>
                          <a:latin typeface="Century Gothic" panose="020B0502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it-IT" sz="1100" b="0" i="0" u="none" strike="noStrike">
                          <a:solidFill>
                            <a:srgbClr val="000000"/>
                          </a:solidFill>
                          <a:effectLst/>
                          <a:latin typeface="Century Gothic" panose="020B0502020202020204" pitchFamily="34" charset="0"/>
                        </a:rPr>
                        <a:t>Tutelare le esigenze sociali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487447"/>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it-IT" sz="1100" b="0" i="0" u="none" strike="noStrike">
                          <a:solidFill>
                            <a:srgbClr val="000000"/>
                          </a:solidFill>
                          <a:effectLst/>
                          <a:latin typeface="Century Gothic" panose="020B0502020202020204" pitchFamily="34" charset="0"/>
                        </a:rPr>
                        <a:t>Scuola, Giovani, Sport e Tempo Libero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004402"/>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it-IT" sz="1100" b="0" i="0" u="none" strike="noStrike">
                          <a:solidFill>
                            <a:srgbClr val="000000"/>
                          </a:solidFill>
                          <a:effectLst/>
                          <a:latin typeface="Century Gothic" panose="020B0502020202020204" pitchFamily="34" charset="0"/>
                        </a:rPr>
                        <a:t>Potenziamento dell'inclusione sociale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793428"/>
                  </a:ext>
                </a:extLst>
              </a:tr>
              <a:tr h="190500">
                <a:tc rowSpan="2">
                  <a:txBody>
                    <a:bodyPr/>
                    <a:lstStyle/>
                    <a:p>
                      <a:pPr algn="ctr" fontAlgn="ctr"/>
                      <a:r>
                        <a:rPr lang="it-IT" sz="1100" b="1" i="1" u="none" strike="noStrike">
                          <a:solidFill>
                            <a:srgbClr val="000000"/>
                          </a:solidFill>
                          <a:effectLst/>
                          <a:latin typeface="Century Gothic" panose="020B0502020202020204" pitchFamily="34" charset="0"/>
                        </a:rPr>
                        <a:t>Monopoli da abitare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100" b="0" i="0" u="none" strike="noStrike">
                          <a:solidFill>
                            <a:srgbClr val="000000"/>
                          </a:solidFill>
                          <a:effectLst/>
                          <a:latin typeface="Century Gothic" panose="020B0502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it-IT" sz="1100" b="0" i="0" u="none" strike="noStrike">
                          <a:solidFill>
                            <a:srgbClr val="000000"/>
                          </a:solidFill>
                          <a:effectLst/>
                          <a:latin typeface="Century Gothic" panose="020B0502020202020204" pitchFamily="34" charset="0"/>
                        </a:rPr>
                        <a:t>Una Città accogliente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444678"/>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it-IT" sz="1100" b="0" i="0" u="none" strike="noStrike">
                          <a:solidFill>
                            <a:srgbClr val="000000"/>
                          </a:solidFill>
                          <a:effectLst/>
                          <a:latin typeface="Century Gothic" panose="020B0502020202020204" pitchFamily="34" charset="0"/>
                        </a:rPr>
                        <a:t>Sicurezza e Legalità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31634"/>
                  </a:ext>
                </a:extLst>
              </a:tr>
              <a:tr h="190500">
                <a:tc rowSpan="3">
                  <a:txBody>
                    <a:bodyPr/>
                    <a:lstStyle/>
                    <a:p>
                      <a:pPr algn="ctr" fontAlgn="ctr"/>
                      <a:r>
                        <a:rPr lang="it-IT" sz="1100" b="1" i="1" u="none" strike="noStrike">
                          <a:solidFill>
                            <a:srgbClr val="000000"/>
                          </a:solidFill>
                          <a:effectLst/>
                          <a:latin typeface="Century Gothic" panose="020B0502020202020204" pitchFamily="34" charset="0"/>
                        </a:rPr>
                        <a:t>Monopoli smart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it-IT" sz="1100" b="0" i="0" u="none" strike="noStrike">
                          <a:solidFill>
                            <a:srgbClr val="000000"/>
                          </a:solidFill>
                          <a:effectLst/>
                          <a:latin typeface="Century Gothic" panose="020B0502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it-IT" sz="1100" b="0" i="0" u="none" strike="noStrike">
                          <a:solidFill>
                            <a:srgbClr val="000000"/>
                          </a:solidFill>
                          <a:effectLst/>
                          <a:latin typeface="Century Gothic" panose="020B0502020202020204" pitchFamily="34" charset="0"/>
                        </a:rPr>
                        <a:t>Amministrazione digitale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496764"/>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it-IT" sz="1100" b="0" i="0" u="none" strike="noStrike">
                          <a:solidFill>
                            <a:srgbClr val="000000"/>
                          </a:solidFill>
                          <a:effectLst/>
                          <a:latin typeface="Century Gothic" panose="020B0502020202020204" pitchFamily="34" charset="0"/>
                        </a:rPr>
                        <a:t>Pubblica Amministrazione snella, efficace ed efficiente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a:solidFill>
                            <a:srgbClr val="000000"/>
                          </a:solidFill>
                          <a:effectLst/>
                          <a:latin typeface="Century Gothic" panose="020B0502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390484"/>
                  </a:ext>
                </a:extLst>
              </a:tr>
              <a:tr h="190500">
                <a:tc vMerge="1">
                  <a:txBody>
                    <a:bodyPr/>
                    <a:lstStyle/>
                    <a:p>
                      <a:endParaRPr lang="it-IT"/>
                    </a:p>
                  </a:txBody>
                  <a:tcPr/>
                </a:tc>
                <a:tc>
                  <a:txBody>
                    <a:bodyPr/>
                    <a:lstStyle/>
                    <a:p>
                      <a:pPr algn="ctr" fontAlgn="ctr"/>
                      <a:r>
                        <a:rPr lang="it-IT" sz="1100" b="0" i="0" u="none" strike="noStrike">
                          <a:solidFill>
                            <a:srgbClr val="000000"/>
                          </a:solidFill>
                          <a:effectLst/>
                          <a:latin typeface="Century Gothic" panose="020B0502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it-IT" sz="1100" b="0" i="0" u="none" strike="noStrike">
                          <a:solidFill>
                            <a:srgbClr val="000000"/>
                          </a:solidFill>
                          <a:effectLst/>
                          <a:latin typeface="Century Gothic" panose="020B0502020202020204" pitchFamily="34" charset="0"/>
                        </a:rPr>
                        <a:t>Cittadinanza Attiva, Partecipazione e Trasparenza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1" u="none" strike="noStrike" dirty="0">
                          <a:solidFill>
                            <a:srgbClr val="000000"/>
                          </a:solidFill>
                          <a:effectLst/>
                          <a:latin typeface="Century Gothic" panose="020B0502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309460"/>
                  </a:ext>
                </a:extLst>
              </a:tr>
            </a:tbl>
          </a:graphicData>
        </a:graphic>
      </p:graphicFrame>
      <p:sp>
        <p:nvSpPr>
          <p:cNvPr id="3" name="CasellaDiTesto 2">
            <a:extLst>
              <a:ext uri="{FF2B5EF4-FFF2-40B4-BE49-F238E27FC236}">
                <a16:creationId xmlns:a16="http://schemas.microsoft.com/office/drawing/2014/main" id="{D4D4DBAF-D048-4A66-864B-5515323603A7}"/>
              </a:ext>
            </a:extLst>
          </p:cNvPr>
          <p:cNvSpPr txBox="1"/>
          <p:nvPr/>
        </p:nvSpPr>
        <p:spPr>
          <a:xfrm>
            <a:off x="581608" y="1223069"/>
            <a:ext cx="11028783" cy="923330"/>
          </a:xfrm>
          <a:prstGeom prst="rect">
            <a:avLst/>
          </a:prstGeom>
          <a:noFill/>
        </p:spPr>
        <p:txBody>
          <a:bodyPr wrap="square" rtlCol="0">
            <a:spAutoFit/>
          </a:bodyPr>
          <a:lstStyle/>
          <a:p>
            <a:pPr algn="just"/>
            <a:endParaRPr lang="it-IT" dirty="0"/>
          </a:p>
          <a:p>
            <a:pPr algn="just"/>
            <a:r>
              <a:rPr lang="it-IT" dirty="0"/>
              <a:t>Nello schema seguente viene riportato il grado di realizzazione degli obiettivi strategici definiti nel DUP, così come risulta dal report del controllo strategico. </a:t>
            </a:r>
          </a:p>
        </p:txBody>
      </p:sp>
    </p:spTree>
    <p:extLst>
      <p:ext uri="{BB962C8B-B14F-4D97-AF65-F5344CB8AC3E}">
        <p14:creationId xmlns:p14="http://schemas.microsoft.com/office/powerpoint/2010/main" val="3645632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BC8851E2-6065-46A0-80E0-AC61CED66AED}"/>
              </a:ext>
            </a:extLst>
          </p:cNvPr>
          <p:cNvPicPr>
            <a:picLocks noChangeAspect="1"/>
          </p:cNvPicPr>
          <p:nvPr/>
        </p:nvPicPr>
        <p:blipFill>
          <a:blip r:embed="rId3"/>
          <a:stretch>
            <a:fillRect/>
          </a:stretch>
        </p:blipFill>
        <p:spPr>
          <a:xfrm>
            <a:off x="246000" y="1507349"/>
            <a:ext cx="11700000" cy="4090730"/>
          </a:xfrm>
          <a:prstGeom prst="rect">
            <a:avLst/>
          </a:prstGeom>
        </p:spPr>
      </p:pic>
    </p:spTree>
    <p:extLst>
      <p:ext uri="{BB962C8B-B14F-4D97-AF65-F5344CB8AC3E}">
        <p14:creationId xmlns:p14="http://schemas.microsoft.com/office/powerpoint/2010/main" val="113719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3C08AEA3-48BE-4F2E-A020-F97003897A3D}"/>
              </a:ext>
            </a:extLst>
          </p:cNvPr>
          <p:cNvPicPr>
            <a:picLocks noChangeAspect="1"/>
          </p:cNvPicPr>
          <p:nvPr/>
        </p:nvPicPr>
        <p:blipFill>
          <a:blip r:embed="rId3"/>
          <a:stretch>
            <a:fillRect/>
          </a:stretch>
        </p:blipFill>
        <p:spPr>
          <a:xfrm>
            <a:off x="246000" y="1733974"/>
            <a:ext cx="11700000" cy="2963431"/>
          </a:xfrm>
          <a:prstGeom prst="rect">
            <a:avLst/>
          </a:prstGeom>
        </p:spPr>
      </p:pic>
    </p:spTree>
    <p:extLst>
      <p:ext uri="{BB962C8B-B14F-4D97-AF65-F5344CB8AC3E}">
        <p14:creationId xmlns:p14="http://schemas.microsoft.com/office/powerpoint/2010/main" val="15795152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A8F0DB85-B143-4774-AEA2-D98270AF4BFC}"/>
              </a:ext>
            </a:extLst>
          </p:cNvPr>
          <p:cNvPicPr>
            <a:picLocks noChangeAspect="1"/>
          </p:cNvPicPr>
          <p:nvPr/>
        </p:nvPicPr>
        <p:blipFill>
          <a:blip r:embed="rId3"/>
          <a:stretch>
            <a:fillRect/>
          </a:stretch>
        </p:blipFill>
        <p:spPr>
          <a:xfrm>
            <a:off x="183407" y="1619184"/>
            <a:ext cx="11700000" cy="4278613"/>
          </a:xfrm>
          <a:prstGeom prst="rect">
            <a:avLst/>
          </a:prstGeom>
        </p:spPr>
      </p:pic>
    </p:spTree>
    <p:extLst>
      <p:ext uri="{BB962C8B-B14F-4D97-AF65-F5344CB8AC3E}">
        <p14:creationId xmlns:p14="http://schemas.microsoft.com/office/powerpoint/2010/main" val="1443000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8EDE80CB-A951-47F7-B08E-457A694E62C4}"/>
              </a:ext>
            </a:extLst>
          </p:cNvPr>
          <p:cNvPicPr>
            <a:picLocks noChangeAspect="1"/>
          </p:cNvPicPr>
          <p:nvPr/>
        </p:nvPicPr>
        <p:blipFill>
          <a:blip r:embed="rId3"/>
          <a:stretch>
            <a:fillRect/>
          </a:stretch>
        </p:blipFill>
        <p:spPr>
          <a:xfrm>
            <a:off x="246000" y="1549294"/>
            <a:ext cx="11700000" cy="4090730"/>
          </a:xfrm>
          <a:prstGeom prst="rect">
            <a:avLst/>
          </a:prstGeom>
        </p:spPr>
      </p:pic>
    </p:spTree>
    <p:extLst>
      <p:ext uri="{BB962C8B-B14F-4D97-AF65-F5344CB8AC3E}">
        <p14:creationId xmlns:p14="http://schemas.microsoft.com/office/powerpoint/2010/main" val="5782746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F84B4C1C-D03F-4275-8554-7D9FCC0AB071}"/>
              </a:ext>
            </a:extLst>
          </p:cNvPr>
          <p:cNvPicPr>
            <a:picLocks noChangeAspect="1"/>
          </p:cNvPicPr>
          <p:nvPr/>
        </p:nvPicPr>
        <p:blipFill>
          <a:blip r:embed="rId3"/>
          <a:stretch>
            <a:fillRect/>
          </a:stretch>
        </p:blipFill>
        <p:spPr>
          <a:xfrm>
            <a:off x="246000" y="1665459"/>
            <a:ext cx="11700000" cy="3527081"/>
          </a:xfrm>
          <a:prstGeom prst="rect">
            <a:avLst/>
          </a:prstGeom>
        </p:spPr>
      </p:pic>
    </p:spTree>
    <p:extLst>
      <p:ext uri="{BB962C8B-B14F-4D97-AF65-F5344CB8AC3E}">
        <p14:creationId xmlns:p14="http://schemas.microsoft.com/office/powerpoint/2010/main" val="19556138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r>
              <a:rPr lang="it-IT" dirty="0"/>
              <a:t>Sezione III – Obiettivi rilevanti per la valutazione dei Dirigenti</a:t>
            </a:r>
          </a:p>
        </p:txBody>
      </p:sp>
      <p:pic>
        <p:nvPicPr>
          <p:cNvPr id="3" name="Immagine 2">
            <a:extLst>
              <a:ext uri="{FF2B5EF4-FFF2-40B4-BE49-F238E27FC236}">
                <a16:creationId xmlns:a16="http://schemas.microsoft.com/office/drawing/2014/main" id="{6003BA92-B85B-4DB3-AFF6-7A0E1D4F407E}"/>
              </a:ext>
            </a:extLst>
          </p:cNvPr>
          <p:cNvPicPr>
            <a:picLocks noChangeAspect="1"/>
          </p:cNvPicPr>
          <p:nvPr/>
        </p:nvPicPr>
        <p:blipFill>
          <a:blip r:embed="rId3"/>
          <a:stretch>
            <a:fillRect/>
          </a:stretch>
        </p:blipFill>
        <p:spPr>
          <a:xfrm>
            <a:off x="246000" y="1571518"/>
            <a:ext cx="11700000" cy="3714963"/>
          </a:xfrm>
          <a:prstGeom prst="rect">
            <a:avLst/>
          </a:prstGeom>
        </p:spPr>
      </p:pic>
    </p:spTree>
    <p:extLst>
      <p:ext uri="{BB962C8B-B14F-4D97-AF65-F5344CB8AC3E}">
        <p14:creationId xmlns:p14="http://schemas.microsoft.com/office/powerpoint/2010/main" val="14119878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3970318"/>
          </a:xfrm>
          <a:prstGeom prst="rect">
            <a:avLst/>
          </a:prstGeom>
        </p:spPr>
        <p:txBody>
          <a:bodyPr wrap="square">
            <a:spAutoFit/>
          </a:bodyPr>
          <a:lstStyle/>
          <a:p>
            <a:pPr algn="just"/>
            <a:r>
              <a:rPr lang="it-IT" dirty="0"/>
              <a:t>La performance dell’ente, in relazione agli utenti interni, ha mantenuto livelli costanti di volumi di attività. Laddove si siano registrati livelli inferiori al 2018, ciò è dipeso dalla ridotta domanda interna. </a:t>
            </a:r>
          </a:p>
          <a:p>
            <a:pPr algn="just"/>
            <a:endParaRPr lang="it-IT" dirty="0"/>
          </a:p>
          <a:p>
            <a:pPr algn="just"/>
            <a:r>
              <a:rPr lang="it-IT" dirty="0"/>
              <a:t>Margini di miglioramento delle tempistiche o delle attività svolte o economie sono stati registrati con riferimento ad alcuni uffici.</a:t>
            </a:r>
          </a:p>
          <a:p>
            <a:pPr algn="just"/>
            <a:endParaRPr lang="it-IT" dirty="0"/>
          </a:p>
          <a:p>
            <a:pPr algn="just"/>
            <a:r>
              <a:rPr lang="it-IT" dirty="0"/>
              <a:t>Tra gli aspetti più rilevanti si segnalano i seguenti.</a:t>
            </a:r>
          </a:p>
          <a:p>
            <a:pPr algn="just"/>
            <a:endParaRPr lang="it-IT" dirty="0"/>
          </a:p>
          <a:p>
            <a:pPr algn="just"/>
            <a:r>
              <a:rPr lang="it-IT" dirty="0"/>
              <a:t>SERVIZIO INFORMATICO COMUNALE: 1) sono aumentate le postazioni lavoro informatizzate in misura pari al 5%; 2) i tempi di intervento su hardware periferico, client e server e tempi di manutenzione software si sono notevolmente ridotti; 3) i costi per telefonia mobile sono decrementati.</a:t>
            </a:r>
          </a:p>
          <a:p>
            <a:pPr algn="just"/>
            <a:endParaRPr lang="it-IT" dirty="0"/>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interna</a:t>
            </a:r>
          </a:p>
        </p:txBody>
      </p:sp>
    </p:spTree>
    <p:extLst>
      <p:ext uri="{BB962C8B-B14F-4D97-AF65-F5344CB8AC3E}">
        <p14:creationId xmlns:p14="http://schemas.microsoft.com/office/powerpoint/2010/main" val="36380752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4247317"/>
          </a:xfrm>
          <a:prstGeom prst="rect">
            <a:avLst/>
          </a:prstGeom>
        </p:spPr>
        <p:txBody>
          <a:bodyPr wrap="square">
            <a:spAutoFit/>
          </a:bodyPr>
          <a:lstStyle/>
          <a:p>
            <a:pPr algn="just"/>
            <a:r>
              <a:rPr lang="it-IT" dirty="0"/>
              <a:t>AVVOCATURA: 1) sono aumentati i giudizi in cui l’Ente è parte attrice; 2) contestualmente risultano essersi ridotti i giudizi con esito sfavorevole per l’Ente (-12%). I dati sono complessivamente sintomatici di una crescente attenzione alla tutela degli interessi dell’Ente.</a:t>
            </a:r>
          </a:p>
          <a:p>
            <a:pPr algn="just"/>
            <a:endParaRPr lang="it-IT" dirty="0"/>
          </a:p>
          <a:p>
            <a:pPr algn="just"/>
            <a:r>
              <a:rPr lang="it-IT" dirty="0"/>
              <a:t>ARCHIVIO E PROTOCOLLO: 1) le spese per posta in uscita hanno subito un decremento significativo (-28%); 2) è stato registrato un lieve aumento del numero dei protocolli gestiti (+4%).</a:t>
            </a:r>
          </a:p>
          <a:p>
            <a:pPr algn="just"/>
            <a:endParaRPr lang="it-IT" dirty="0"/>
          </a:p>
          <a:p>
            <a:pPr algn="just"/>
            <a:r>
              <a:rPr lang="it-IT" dirty="0"/>
              <a:t>RAGIONERIA E PATRIMONIO: 1) le attività collegate alla gestione della spesa e dell’entrata hanno mantenuto un livello funzionale alle attività dell’Ente; 2) la gestione dei cespiti inventariati si è assestata su livelli costanti rispetto al 2018. </a:t>
            </a:r>
          </a:p>
          <a:p>
            <a:pPr algn="just"/>
            <a:endParaRPr lang="it-IT" dirty="0"/>
          </a:p>
          <a:p>
            <a:pPr algn="just"/>
            <a:r>
              <a:rPr lang="it-IT" dirty="0"/>
              <a:t>APPALTI E CONTRATTI: i tempi medi intercorrenti tra aggiudicazione gara e stipula contratto si sono ridotti di circa 10 gg. </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interna</a:t>
            </a:r>
          </a:p>
        </p:txBody>
      </p:sp>
    </p:spTree>
    <p:extLst>
      <p:ext uri="{BB962C8B-B14F-4D97-AF65-F5344CB8AC3E}">
        <p14:creationId xmlns:p14="http://schemas.microsoft.com/office/powerpoint/2010/main" val="22983123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3970318"/>
          </a:xfrm>
          <a:prstGeom prst="rect">
            <a:avLst/>
          </a:prstGeom>
        </p:spPr>
        <p:txBody>
          <a:bodyPr wrap="square">
            <a:spAutoFit/>
          </a:bodyPr>
          <a:lstStyle/>
          <a:p>
            <a:pPr algn="just"/>
            <a:r>
              <a:rPr lang="it-IT" dirty="0"/>
              <a:t>TRIBUTI: gli accertamenti tributari sono stati oggetto di un incremento del +6,28% rispetto al 2018.</a:t>
            </a:r>
          </a:p>
          <a:p>
            <a:pPr algn="just"/>
            <a:endParaRPr lang="it-IT" dirty="0"/>
          </a:p>
          <a:p>
            <a:pPr algn="just"/>
            <a:r>
              <a:rPr lang="it-IT" dirty="0"/>
              <a:t>PERSONALE: i volumi di attività sono correlati alle procedure selettive svolte nel corso del 2019 (in numero pari a 7, a fronte delle 2 svolte nel 2018), alle cessazioni che hanno riguardato circa 25 unità, alle relative assunzioni di personale che hanno portato ad un aumento di 11 risorse umane rispetto al 2018, di cui 6 unità a tempo indeterminato e 5 unità a tempo determinato, e ai conseguenti adempimenti. Si segnala, in particolare, che nel 2019 si sono tenuti incontri sindacali in numero pari a 18, ossia pari a sei volte quelli svoltisi nel 2018 (3) e che sono stati coinvolti molti più dipendenti nelle iniziative di formazione (da 16 del 2018 a 60 del 2019), segno di una maggiore attenzione alle esigenze legate al capitale umano.</a:t>
            </a:r>
          </a:p>
          <a:p>
            <a:pPr algn="just"/>
            <a:endParaRPr lang="it-IT" dirty="0"/>
          </a:p>
          <a:p>
            <a:pPr algn="just"/>
            <a:endParaRPr lang="it-IT" dirty="0"/>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interna</a:t>
            </a:r>
          </a:p>
        </p:txBody>
      </p:sp>
    </p:spTree>
    <p:extLst>
      <p:ext uri="{BB962C8B-B14F-4D97-AF65-F5344CB8AC3E}">
        <p14:creationId xmlns:p14="http://schemas.microsoft.com/office/powerpoint/2010/main" val="23172122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4524315"/>
          </a:xfrm>
          <a:prstGeom prst="rect">
            <a:avLst/>
          </a:prstGeom>
        </p:spPr>
        <p:txBody>
          <a:bodyPr wrap="square">
            <a:spAutoFit/>
          </a:bodyPr>
          <a:lstStyle/>
          <a:p>
            <a:pPr algn="just"/>
            <a:r>
              <a:rPr lang="it-IT" dirty="0"/>
              <a:t>Nel 2019 l’Ente ha posto l’accento sulla </a:t>
            </a:r>
            <a:r>
              <a:rPr lang="it-IT" b="1" u="sng" dirty="0">
                <a:effectLst>
                  <a:outerShdw blurRad="38100" dist="38100" dir="2700000" algn="tl">
                    <a:srgbClr val="000000">
                      <a:alpha val="43137"/>
                    </a:srgbClr>
                  </a:outerShdw>
                </a:effectLst>
              </a:rPr>
              <a:t>comunicazione istituzionale</a:t>
            </a:r>
            <a:r>
              <a:rPr lang="it-IT" dirty="0"/>
              <a:t> con l’obiettivo di gestire, sviluppare e migliorare le relazioni con i cittadini, mediante modalità di interazione, partecipazione e accesso, in particolare attraverso la comunicazione via web.</a:t>
            </a:r>
          </a:p>
          <a:p>
            <a:pPr algn="just"/>
            <a:r>
              <a:rPr lang="it-IT" dirty="0"/>
              <a:t>La comunicazione istituzionale permette di dialogare con gli utenti e di rilevare facilmente i loro bisogni ed il loro gradimento dei servizi e delle informazioni diffuse. </a:t>
            </a:r>
          </a:p>
          <a:p>
            <a:pPr algn="just"/>
            <a:r>
              <a:rPr lang="it-IT" dirty="0"/>
              <a:t>Al fine di informare i cittadini in ordine ai servizi dell’Ente, aprire nuovi spazi di partecipazione e migliorare la trasparenza amministrativa, promuovere processi di semplificazione e organizzazione, nel corso del 2019 l’Ente ha</a:t>
            </a:r>
          </a:p>
          <a:p>
            <a:pPr marL="285750" indent="-285750" algn="just">
              <a:buFont typeface="Wingdings" panose="05000000000000000000" pitchFamily="2" charset="2"/>
              <a:buChar char="§"/>
            </a:pPr>
            <a:r>
              <a:rPr lang="it-IT" dirty="0"/>
              <a:t>organizzato 25 conferenze stampa;</a:t>
            </a:r>
          </a:p>
          <a:p>
            <a:pPr marL="285750" indent="-285750" algn="just">
              <a:buFont typeface="Wingdings" panose="05000000000000000000" pitchFamily="2" charset="2"/>
              <a:buChar char="§"/>
            </a:pPr>
            <a:r>
              <a:rPr lang="it-IT" dirty="0"/>
              <a:t>diramato 425 comunicati stampa pubblicati sulla rete civica comunale e diffusi alle testate giornalistiche.</a:t>
            </a:r>
          </a:p>
          <a:p>
            <a:pPr algn="just"/>
            <a:r>
              <a:rPr lang="it-IT" dirty="0"/>
              <a:t>A ciò si affianca l’attività dell’URP, di informazione in ordine ai servizi interattivi: nel 2019 si enumerano quelli presenti sul Portale Smart City, </a:t>
            </a:r>
            <a:r>
              <a:rPr lang="it-IT" dirty="0" err="1"/>
              <a:t>pagoPa</a:t>
            </a:r>
            <a:r>
              <a:rPr lang="it-IT" dirty="0"/>
              <a:t>, i servizi scolastici, la prenotazione della carta di identità elettronica, il Portale del Territorio, la Bacheca piccoli annunci, i profili istituzionali sui social Facebook, </a:t>
            </a:r>
            <a:r>
              <a:rPr lang="it-IT" dirty="0" err="1"/>
              <a:t>Youtube</a:t>
            </a:r>
            <a:r>
              <a:rPr lang="it-IT" dirty="0"/>
              <a:t> ed Instagram, l’app </a:t>
            </a:r>
            <a:r>
              <a:rPr lang="it-IT" dirty="0" err="1"/>
              <a:t>segnalAppodori</a:t>
            </a:r>
            <a:r>
              <a:rPr lang="it-IT" dirty="0"/>
              <a:t>, lo Sportello del paesaggio. </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288879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4822"/>
            <a:ext cx="10913702" cy="2086725"/>
          </a:xfrm>
        </p:spPr>
        <p:txBody>
          <a:bodyPr rtlCol="0"/>
          <a:lstStyle/>
          <a:p>
            <a:r>
              <a:rPr lang="it-IT" dirty="0"/>
              <a:t>Sezione II - Grado di realizzazione degli obiettivi</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solidFill>
                  <a:srgbClr val="AD398F"/>
                </a:solidFill>
              </a:rPr>
              <a:t>Monopoli sostenibile</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pPr algn="just"/>
            <a:r>
              <a:rPr lang="it-IT" dirty="0"/>
              <a:t>Riprogettare la città per renderla economicamente sostenibile, innalzarne la qualità della vita utilizzando la tecnologia dell’informazione come strumento di supporto.</a:t>
            </a:r>
          </a:p>
          <a:p>
            <a:pPr algn="just"/>
            <a:r>
              <a:rPr lang="it-IT" dirty="0"/>
              <a:t>Gli interventi riguardano principalmente lo sviluppo della mobilità sostenibile, l’ambiente, l’efficienza energetica, e vengono recepiti nella pianificazione urbanistica del territorio per indirizzare la città verso questo nuovo modello di sviluppo.</a:t>
            </a:r>
          </a:p>
        </p:txBody>
      </p:sp>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12</a:t>
            </a:fld>
            <a:endParaRPr lang="it-IT" b="1">
              <a:solidFill>
                <a:schemeClr val="bg1"/>
              </a:solidFill>
            </a:endParaRPr>
          </a:p>
        </p:txBody>
      </p:sp>
      <p:pic>
        <p:nvPicPr>
          <p:cNvPr id="4" name="Segnaposto immagine 3">
            <a:extLst>
              <a:ext uri="{FF2B5EF4-FFF2-40B4-BE49-F238E27FC236}">
                <a16:creationId xmlns:a16="http://schemas.microsoft.com/office/drawing/2014/main" id="{FA600A98-A6A7-46BE-BDA9-733C9E6E4AF3}"/>
              </a:ext>
            </a:extLst>
          </p:cNvPr>
          <p:cNvPicPr>
            <a:picLocks noGrp="1" noChangeAspect="1"/>
          </p:cNvPicPr>
          <p:nvPr>
            <p:ph type="pic" sz="quarter" idx="13"/>
          </p:nvPr>
        </p:nvPicPr>
        <p:blipFill rotWithShape="1">
          <a:blip r:embed="rId3"/>
          <a:srcRect/>
          <a:stretch/>
        </p:blipFill>
        <p:spPr>
          <a:xfrm>
            <a:off x="6052259" y="2061165"/>
            <a:ext cx="5307757" cy="3819600"/>
          </a:xfrm>
          <a:solidFill>
            <a:srgbClr val="AD398F"/>
          </a:solidFill>
        </p:spPr>
      </p:pic>
    </p:spTree>
    <p:extLst>
      <p:ext uri="{BB962C8B-B14F-4D97-AF65-F5344CB8AC3E}">
        <p14:creationId xmlns:p14="http://schemas.microsoft.com/office/powerpoint/2010/main" val="1022142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3139321"/>
          </a:xfrm>
          <a:prstGeom prst="rect">
            <a:avLst/>
          </a:prstGeom>
        </p:spPr>
        <p:txBody>
          <a:bodyPr wrap="square">
            <a:spAutoFit/>
          </a:bodyPr>
          <a:lstStyle/>
          <a:p>
            <a:pPr algn="just"/>
            <a:r>
              <a:rPr lang="it-IT" dirty="0"/>
              <a:t>L’URP, nella sua qualità di front-office dell’Ente verso la cittadinanza, 1) ha curato con sempre maggiore attenzione gli aggiornamenti al cittadino mediante la pubblicazione delle news sul sito dell’ente (in numero pari a 436 nel 2019, rispetto alle 10 del 2018); 2) ha redatto e pubblicato sulla Rete Civica nuove schede informative riferite ai servizi comunali consistenti in informative ai cittadini, modulistica, bandi e documenti; 3) ha intrapreso ulteriori iniziative di cittadinanza attiva; 4) ha registrato crescente utenza dello spazio Informagiovani (fruitori dei servizi di orientamento in materia di CV, personal branding, NIDI); 5) ha lavorato e riscontrato reclami in misura pari ad oltre il doppio rispetto al 2018. </a:t>
            </a:r>
          </a:p>
          <a:p>
            <a:pPr algn="just"/>
            <a:r>
              <a:rPr lang="it-IT" dirty="0"/>
              <a:t>Di pari passo, la Segreteria Generale ha garantito il dimezzamento dei tempi di pubblicazione degli atti di Consiglio Comunale (a 8 giorni) e la fruibilità permanente delle sedute di Consiglio Comunale sul canale </a:t>
            </a:r>
            <a:r>
              <a:rPr lang="it-IT" dirty="0" err="1"/>
              <a:t>Youtube</a:t>
            </a:r>
            <a:r>
              <a:rPr lang="it-IT" dirty="0"/>
              <a:t> istituzionale dell’Ente.</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9548117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4247317"/>
          </a:xfrm>
          <a:prstGeom prst="rect">
            <a:avLst/>
          </a:prstGeom>
        </p:spPr>
        <p:txBody>
          <a:bodyPr wrap="square">
            <a:spAutoFit/>
          </a:bodyPr>
          <a:lstStyle/>
          <a:p>
            <a:pPr algn="just"/>
            <a:r>
              <a:rPr lang="it-IT" dirty="0"/>
              <a:t>Dal punto di vista delle </a:t>
            </a:r>
            <a:r>
              <a:rPr lang="it-IT" b="1" u="sng" dirty="0">
                <a:effectLst>
                  <a:outerShdw blurRad="38100" dist="38100" dir="2700000" algn="tl">
                    <a:srgbClr val="000000">
                      <a:alpha val="43137"/>
                    </a:srgbClr>
                  </a:outerShdw>
                </a:effectLst>
              </a:rPr>
              <a:t>politiche culturali</a:t>
            </a:r>
            <a:r>
              <a:rPr lang="it-IT" dirty="0"/>
              <a:t>, nel corso del 2019, l’Ente ha costituito terreno fertile per eventi, festival e fiere organizzate sia da altri soggetti pubblici che da soggetti privati, che di massima si sono più che decuplicati, registrando presenze per circa 27mila persone (+37% rispetto al 2018). L’Ente ha provveduto ad organizzare iniziative culturali e grandi eventi, sia gratuiti, sia a pagamento, in misura pari al doppio di quelli organizzati nel 2018 e registrando oltre 33mila presenze. Le manifestazioni a pagamento hanno avuto un costo medio pro capite pari a 15€ per ciascun partecipante.</a:t>
            </a:r>
          </a:p>
          <a:p>
            <a:pPr algn="just"/>
            <a:r>
              <a:rPr lang="it-IT" dirty="0"/>
              <a:t>Tra le attività culturali, particolare rilevanza ha assunto la potenziata </a:t>
            </a:r>
            <a:r>
              <a:rPr lang="it-IT" b="1" u="sng" dirty="0">
                <a:effectLst>
                  <a:outerShdw blurRad="38100" dist="38100" dir="2700000" algn="tl">
                    <a:srgbClr val="000000">
                      <a:alpha val="43137"/>
                    </a:srgbClr>
                  </a:outerShdw>
                </a:effectLst>
              </a:rPr>
              <a:t>Biblioteca </a:t>
            </a:r>
            <a:r>
              <a:rPr lang="it-IT" b="1" u="sng" dirty="0" err="1">
                <a:effectLst>
                  <a:outerShdw blurRad="38100" dist="38100" dir="2700000" algn="tl">
                    <a:srgbClr val="000000">
                      <a:alpha val="43137"/>
                    </a:srgbClr>
                  </a:outerShdw>
                </a:effectLst>
              </a:rPr>
              <a:t>Rendella</a:t>
            </a:r>
            <a:r>
              <a:rPr lang="it-IT" dirty="0"/>
              <a:t>, dopo la valorizzazione nell’ambito del progetto «Community Library». </a:t>
            </a:r>
          </a:p>
          <a:p>
            <a:pPr algn="just"/>
            <a:r>
              <a:rPr lang="it-IT" dirty="0"/>
              <a:t>In ossequio alla sua funzione di «piazza del sapere», nel 2019 è stata garantita l’apertura domenicale della </a:t>
            </a:r>
            <a:r>
              <a:rPr lang="it-IT" dirty="0" err="1"/>
              <a:t>Rendella</a:t>
            </a:r>
            <a:r>
              <a:rPr lang="it-IT" dirty="0"/>
              <a:t> per tutto l’anno (oltre che per 4 giorni festivi), e rispetto al 2018 sono stati registrati utenti attivi iscritti al prestito per +37%, sono stati effettivamente catalogati ed inventariati documenti per +22%, sono stati acquisiti (mediante acquisto o donazione) documenti per il 54% in più, sono state organizzate attività culturali con un incremento del 165% rispetto all’anno precedente.</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86046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3970318"/>
          </a:xfrm>
          <a:prstGeom prst="rect">
            <a:avLst/>
          </a:prstGeom>
        </p:spPr>
        <p:txBody>
          <a:bodyPr wrap="square">
            <a:spAutoFit/>
          </a:bodyPr>
          <a:lstStyle/>
          <a:p>
            <a:pPr algn="just"/>
            <a:r>
              <a:rPr lang="it-IT" dirty="0"/>
              <a:t>Le attività relative ai </a:t>
            </a:r>
            <a:r>
              <a:rPr lang="it-IT" b="1" u="sng" dirty="0">
                <a:effectLst>
                  <a:outerShdw blurRad="38100" dist="38100" dir="2700000" algn="tl">
                    <a:srgbClr val="000000">
                      <a:alpha val="43137"/>
                    </a:srgbClr>
                  </a:outerShdw>
                </a:effectLst>
              </a:rPr>
              <a:t>servizi sociali</a:t>
            </a:r>
            <a:r>
              <a:rPr lang="it-IT" dirty="0"/>
              <a:t> hanno mantenuto nel corso del 2019 un andamento preordinato al soddisfacimento delle necessità degli utenti o alle effettive disponibilità dell’Ente. Tali attività si sostanziano in quelle rivolte </a:t>
            </a:r>
          </a:p>
          <a:p>
            <a:pPr marL="285750" indent="-285750" algn="just">
              <a:buFont typeface="Arial" panose="020B0604020202020204" pitchFamily="34" charset="0"/>
              <a:buChar char="•"/>
            </a:pPr>
            <a:r>
              <a:rPr lang="it-IT" dirty="0"/>
              <a:t>ai minori (quali affidamento in famiglie o accoglienza presso strutture in regime residenziale o semi-residenziale, colonie marine etc. e relativa attività amministrativa ed erogativa), </a:t>
            </a:r>
          </a:p>
          <a:p>
            <a:pPr marL="285750" indent="-285750" algn="just">
              <a:buFont typeface="Arial" panose="020B0604020202020204" pitchFamily="34" charset="0"/>
              <a:buChar char="•"/>
            </a:pPr>
            <a:r>
              <a:rPr lang="it-IT" dirty="0"/>
              <a:t>ai diversamente abili (cofinanziamento del servizio di trasporto disabili effettuato dalla Asl </a:t>
            </a:r>
            <a:r>
              <a:rPr lang="it-IT" dirty="0" err="1"/>
              <a:t>Ba</a:t>
            </a:r>
            <a:r>
              <a:rPr lang="it-IT" dirty="0"/>
              <a:t>, contributi spese carburante per il trasporto disabili presso le strutture riabilitative, inserimento in centri diurni o in strutture residenziali), </a:t>
            </a:r>
          </a:p>
          <a:p>
            <a:pPr marL="285750" indent="-285750" algn="just">
              <a:buFont typeface="Arial" panose="020B0604020202020204" pitchFamily="34" charset="0"/>
              <a:buChar char="•"/>
            </a:pPr>
            <a:r>
              <a:rPr lang="it-IT" dirty="0"/>
              <a:t>agli anziani (inserimento in strutture residenziali, ciclo di cure termali e soggiorno climatico in favore di anziani),</a:t>
            </a:r>
          </a:p>
          <a:p>
            <a:pPr algn="just"/>
            <a:r>
              <a:rPr lang="it-IT" dirty="0"/>
              <a:t>Si segnalano, inoltre, le provvidenze a vario titolo concesse ai cittadini (assegni nucleo familiare e maternità, mensa sociale e banco alimentare, contributi economici in favore dei nuclei monogenitoriali, contributi economici straordinari in favore di cittadini non abbienti). </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34155820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5355312"/>
          </a:xfrm>
          <a:prstGeom prst="rect">
            <a:avLst/>
          </a:prstGeom>
        </p:spPr>
        <p:txBody>
          <a:bodyPr wrap="square">
            <a:spAutoFit/>
          </a:bodyPr>
          <a:lstStyle/>
          <a:p>
            <a:pPr algn="just"/>
            <a:r>
              <a:rPr lang="it-IT" dirty="0"/>
              <a:t>Nell’ambito delle </a:t>
            </a:r>
            <a:r>
              <a:rPr lang="it-IT" b="1" u="sng" dirty="0">
                <a:effectLst>
                  <a:outerShdw blurRad="38100" dist="38100" dir="2700000" algn="tl">
                    <a:srgbClr val="000000">
                      <a:alpha val="43137"/>
                    </a:srgbClr>
                  </a:outerShdw>
                </a:effectLst>
              </a:rPr>
              <a:t>politiche abitative</a:t>
            </a:r>
            <a:r>
              <a:rPr lang="it-IT" dirty="0"/>
              <a:t> l’attività principale si è sostanziata nella ordinaria gestione di alloggi residenza sociale, tuttavia sono stati registrati lievi aumenti nell’erogazione dei contributi per emergenza abitativa per 24 mesi e nei contributi erogati per l’abbattimento delle barriere architettoniche.</a:t>
            </a:r>
          </a:p>
          <a:p>
            <a:pPr algn="just"/>
            <a:endParaRPr lang="it-IT" dirty="0"/>
          </a:p>
          <a:p>
            <a:pPr algn="just"/>
            <a:r>
              <a:rPr lang="it-IT" dirty="0"/>
              <a:t>Sul fronte </a:t>
            </a:r>
            <a:r>
              <a:rPr lang="it-IT" b="1" u="sng" dirty="0">
                <a:effectLst>
                  <a:outerShdw blurRad="38100" dist="38100" dir="2700000" algn="tl">
                    <a:srgbClr val="000000">
                      <a:alpha val="43137"/>
                    </a:srgbClr>
                  </a:outerShdw>
                </a:effectLst>
              </a:rPr>
              <a:t>pubblica istruzione</a:t>
            </a:r>
            <a:r>
              <a:rPr lang="it-IT" dirty="0"/>
              <a:t> si registra 1) l’integrale soddisfacimento delle domande presentate per refezione e trasporto scolastico, anche di alunni diversamente abili; 2) il maggiore grado di copertura degli istituti raggiunti dal trasporto scolastico (che passa dal 90% del 2018 al 100%); 3) l’aumentato livello di sicurezza delle scuole (in particolare, gli edifici scolastici con attivazione del servizio di telesorveglianza con intervento, passano da 4 a 7).</a:t>
            </a:r>
          </a:p>
          <a:p>
            <a:pPr algn="just"/>
            <a:endParaRPr lang="it-IT" dirty="0"/>
          </a:p>
          <a:p>
            <a:pPr algn="just"/>
            <a:r>
              <a:rPr lang="it-IT" dirty="0"/>
              <a:t>Sul versante del </a:t>
            </a:r>
            <a:r>
              <a:rPr lang="it-IT" b="1" u="sng" dirty="0">
                <a:effectLst>
                  <a:outerShdw blurRad="38100" dist="38100" dir="2700000" algn="tl">
                    <a:srgbClr val="000000">
                      <a:alpha val="43137"/>
                    </a:srgbClr>
                  </a:outerShdw>
                </a:effectLst>
              </a:rPr>
              <a:t>trasporto pubblico locale</a:t>
            </a:r>
            <a:r>
              <a:rPr lang="it-IT" dirty="0"/>
              <a:t>, l’amministrazione porta a casa risultati in termini di 1) aumento delle distanze percorse di 2,5 km circa; 2) aumento del tempo medio giornaliero di servizio (circa mezz’ora in più al giorno); 3) incremento dell’utilizzo, desunto dal numero di ticket venduti (+2,60%)</a:t>
            </a:r>
          </a:p>
          <a:p>
            <a:pPr algn="just"/>
            <a:endParaRPr lang="it-IT" dirty="0"/>
          </a:p>
          <a:p>
            <a:pPr algn="just"/>
            <a:endParaRPr lang="it-IT" dirty="0"/>
          </a:p>
          <a:p>
            <a:pPr algn="just"/>
            <a:endParaRPr lang="it-IT" dirty="0"/>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16745792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4801314"/>
          </a:xfrm>
          <a:prstGeom prst="rect">
            <a:avLst/>
          </a:prstGeom>
        </p:spPr>
        <p:txBody>
          <a:bodyPr wrap="square">
            <a:spAutoFit/>
          </a:bodyPr>
          <a:lstStyle/>
          <a:p>
            <a:pPr algn="just"/>
            <a:r>
              <a:rPr lang="it-IT" dirty="0"/>
              <a:t>In tema di </a:t>
            </a:r>
            <a:r>
              <a:rPr lang="it-IT" b="1" u="sng" dirty="0">
                <a:effectLst>
                  <a:outerShdw blurRad="38100" dist="38100" dir="2700000" algn="tl">
                    <a:srgbClr val="000000">
                      <a:alpha val="43137"/>
                    </a:srgbClr>
                  </a:outerShdw>
                </a:effectLst>
              </a:rPr>
              <a:t>ecologia</a:t>
            </a:r>
            <a:r>
              <a:rPr lang="it-IT" dirty="0"/>
              <a:t> 1) è stato registrato un incremento del 10,84% in più di raccolta differenziata che è passata dal 27% a quasi il 38%;  2) è stato conseguito un decremento complessivo della quantità di rifiuti prodotti (-109 tonnellate) ed, in particolare, di quelli indifferenziati (-3.188 tonnellate); 3) risultano +2.315 abitanti serviti col porta a porta (per un totale di 39.200); 4) il numero di passaggi per la raccolta porta a porta per settimana è passato da 6 a 7 volte.</a:t>
            </a:r>
          </a:p>
          <a:p>
            <a:pPr algn="just"/>
            <a:endParaRPr lang="it-IT" dirty="0"/>
          </a:p>
          <a:p>
            <a:pPr algn="just"/>
            <a:r>
              <a:rPr lang="it-IT" dirty="0"/>
              <a:t>In materia di </a:t>
            </a:r>
            <a:r>
              <a:rPr lang="it-IT" b="1" u="sng" dirty="0">
                <a:effectLst>
                  <a:outerShdw blurRad="38100" dist="38100" dir="2700000" algn="tl">
                    <a:srgbClr val="000000">
                      <a:alpha val="43137"/>
                    </a:srgbClr>
                  </a:outerShdw>
                </a:effectLst>
              </a:rPr>
              <a:t>sicurezza stradale</a:t>
            </a:r>
            <a:r>
              <a:rPr lang="it-IT" dirty="0"/>
              <a:t>, nonostante la lieve riduzione del personale 1) sono stati effettuati maggiori controlli (+68%), in conseguenza dei quali è aumentato il numero di violazioni contestate (+46%); 2) sono state organizzate iniziative di educazione stradale con ore formative nelle scuole; 3) ci si è orientati ad un aumento delle pattuglie appiedate e del tempo di servizio appiedato, anche nell’ottica di razionalizzare la spesa per carburante e contribuire alla riduzione di emissioni di CO</a:t>
            </a:r>
            <a:r>
              <a:rPr lang="it-IT" sz="900" dirty="0"/>
              <a:t>2</a:t>
            </a:r>
            <a:r>
              <a:rPr lang="it-IT" dirty="0"/>
              <a:t>.</a:t>
            </a:r>
          </a:p>
          <a:p>
            <a:pPr algn="just"/>
            <a:endParaRPr lang="it-IT" dirty="0"/>
          </a:p>
          <a:p>
            <a:pPr algn="just"/>
            <a:r>
              <a:rPr lang="it-IT" dirty="0"/>
              <a:t>In ambito di </a:t>
            </a:r>
            <a:r>
              <a:rPr lang="it-IT" b="1" u="sng" dirty="0">
                <a:effectLst>
                  <a:outerShdw blurRad="38100" dist="38100" dir="2700000" algn="tl">
                    <a:srgbClr val="000000">
                      <a:alpha val="43137"/>
                    </a:srgbClr>
                  </a:outerShdw>
                </a:effectLst>
              </a:rPr>
              <a:t>protezione civile</a:t>
            </a:r>
            <a:r>
              <a:rPr lang="it-IT" dirty="0"/>
              <a:t> è stato conseguito un importante risultato in termini di tempi medi di attivazione della centrale operativa in caso di evento, che sono passati da 30’ del 2018 ai 19’ del 2019; si segnala anche un maggiore coinvolgimento delle associazioni.</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5723653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2862322"/>
          </a:xfrm>
          <a:prstGeom prst="rect">
            <a:avLst/>
          </a:prstGeom>
        </p:spPr>
        <p:txBody>
          <a:bodyPr wrap="square">
            <a:spAutoFit/>
          </a:bodyPr>
          <a:lstStyle/>
          <a:p>
            <a:pPr algn="just"/>
            <a:r>
              <a:rPr lang="it-IT" dirty="0"/>
              <a:t>Le attività dei </a:t>
            </a:r>
            <a:r>
              <a:rPr lang="it-IT" b="1" u="sng" dirty="0">
                <a:effectLst>
                  <a:outerShdw blurRad="38100" dist="38100" dir="2700000" algn="tl">
                    <a:srgbClr val="000000">
                      <a:alpha val="43137"/>
                    </a:srgbClr>
                  </a:outerShdw>
                </a:effectLst>
              </a:rPr>
              <a:t>servizi demografici</a:t>
            </a:r>
            <a:r>
              <a:rPr lang="it-IT" dirty="0"/>
              <a:t> risultano incentivate e velocizzate, grazie anche ai sistemi di prenotazione; risulta, infatti, che ci sia stato un incremento delle registrazioni anagrafiche pari al 44%.</a:t>
            </a:r>
          </a:p>
          <a:p>
            <a:pPr algn="just"/>
            <a:endParaRPr lang="it-IT" dirty="0"/>
          </a:p>
          <a:p>
            <a:pPr algn="just"/>
            <a:r>
              <a:rPr lang="it-IT" dirty="0"/>
              <a:t>In tema di </a:t>
            </a:r>
            <a:r>
              <a:rPr lang="it-IT" b="1" u="sng" dirty="0">
                <a:effectLst>
                  <a:outerShdw blurRad="38100" dist="38100" dir="2700000" algn="tl">
                    <a:srgbClr val="000000">
                      <a:alpha val="43137"/>
                    </a:srgbClr>
                  </a:outerShdw>
                </a:effectLst>
              </a:rPr>
              <a:t>impianti sportivi</a:t>
            </a:r>
            <a:r>
              <a:rPr lang="it-IT" dirty="0"/>
              <a:t>, si rileva un numero di utenti frequentanti palestre ed impianti sportivi comunali pari al +5%.</a:t>
            </a:r>
          </a:p>
          <a:p>
            <a:pPr algn="just"/>
            <a:endParaRPr lang="it-IT" dirty="0"/>
          </a:p>
          <a:p>
            <a:pPr algn="just"/>
            <a:endParaRPr lang="it-IT" dirty="0"/>
          </a:p>
          <a:p>
            <a:pPr algn="just"/>
            <a:endParaRPr lang="it-IT" dirty="0"/>
          </a:p>
          <a:p>
            <a:pPr algn="just"/>
            <a:endParaRPr lang="it-IT" dirty="0"/>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92219"/>
            <a:ext cx="10710333" cy="1089529"/>
          </a:xfrm>
        </p:spPr>
        <p:txBody>
          <a:bodyPr rtlCol="0"/>
          <a:lstStyle/>
          <a:p>
            <a:r>
              <a:rPr lang="it-IT" dirty="0"/>
              <a:t>Sezione IV: volumi di attività – Servizi ad utenza esterna</a:t>
            </a:r>
          </a:p>
        </p:txBody>
      </p:sp>
    </p:spTree>
    <p:extLst>
      <p:ext uri="{BB962C8B-B14F-4D97-AF65-F5344CB8AC3E}">
        <p14:creationId xmlns:p14="http://schemas.microsoft.com/office/powerpoint/2010/main" val="18586149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0268" y="1526364"/>
            <a:ext cx="10388598" cy="5016759"/>
          </a:xfrm>
          <a:prstGeom prst="rect">
            <a:avLst/>
          </a:prstGeom>
        </p:spPr>
        <p:txBody>
          <a:bodyPr wrap="square">
            <a:spAutoFit/>
          </a:bodyPr>
          <a:lstStyle/>
          <a:p>
            <a:pPr algn="just"/>
            <a:endParaRPr lang="it-IT" sz="1600" dirty="0"/>
          </a:p>
          <a:p>
            <a:pPr algn="just"/>
            <a:r>
              <a:rPr lang="it-IT" sz="1600" dirty="0"/>
              <a:t>Nel corso del 2019 è stata avviata nell’ente l’indagine sul benessere organizzativo. </a:t>
            </a:r>
          </a:p>
          <a:p>
            <a:pPr algn="just"/>
            <a:r>
              <a:rPr lang="it-IT" sz="1600" dirty="0"/>
              <a:t>L’attività di rilevazione, avviata a settembre 2019, si è conclusa secondo la tempistica programmata (ottobre-dicembre).</a:t>
            </a:r>
          </a:p>
          <a:p>
            <a:pPr algn="just"/>
            <a:r>
              <a:rPr lang="it-IT" sz="1600" dirty="0"/>
              <a:t>Le risultanze dell’indagine saranno presentate alla Giunta comunale per la presa d’atto e successivamente al CUG, alle OO.SS. ed al personale con incontri dedicati. </a:t>
            </a:r>
          </a:p>
          <a:p>
            <a:pPr algn="just"/>
            <a:endParaRPr lang="it-IT" sz="1600" dirty="0"/>
          </a:p>
          <a:p>
            <a:pPr algn="just"/>
            <a:r>
              <a:rPr lang="it-IT" sz="1600" dirty="0"/>
              <a:t>Per la raccolta dei dati è stato utilizzato un questionario definito sulla base del modello proposto dall’ANAC e già utilizzato nel corso della precedente indagine sul benessere organizzativo del Comune di Monopoli svoltasi nel 2014.</a:t>
            </a:r>
          </a:p>
          <a:p>
            <a:pPr algn="just"/>
            <a:endParaRPr lang="it-IT" sz="1600" dirty="0"/>
          </a:p>
          <a:p>
            <a:pPr algn="just"/>
            <a:r>
              <a:rPr lang="it-IT" sz="1600" dirty="0"/>
              <a:t>La rilevazione fa riferimento agli ultimi dodici mesi di attività ed è stata finalizzata a raccogliere le opinioni riguardo all’organizzazione e all’ambiente di lavoro e ad identificare di conseguenza possibili azioni e iniziative per favorire il miglioramento delle condizioni generali dei dipendenti. </a:t>
            </a:r>
          </a:p>
          <a:p>
            <a:pPr algn="just"/>
            <a:r>
              <a:rPr lang="it-IT" sz="1600" dirty="0"/>
              <a:t>In generale si può affermare che delle tre macro-dimensioni del benessere organizzativo prese in esame (benessere organizzativo, condivisione del sistema di valutazione e valutazione del superiore gerarchico) si riscontrano buoni livelli di benessere organizzativo anche rispetto alla precedente rilevazione.  </a:t>
            </a:r>
          </a:p>
          <a:p>
            <a:pPr algn="just"/>
            <a:r>
              <a:rPr lang="it-IT" sz="1600" dirty="0"/>
              <a:t>Gli incrementi più significativi vengono registrati negli ambiti della carriera e dello sviluppo professionale e nella percezione di equità.</a:t>
            </a:r>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187603"/>
            <a:ext cx="10710333" cy="1098762"/>
          </a:xfrm>
        </p:spPr>
        <p:txBody>
          <a:bodyPr rtlCol="0"/>
          <a:lstStyle/>
          <a:p>
            <a:r>
              <a:rPr lang="it-IT" dirty="0"/>
              <a:t>Sezione V: gli esiti dell’indagine sul benessere organizzativo 2019</a:t>
            </a:r>
          </a:p>
        </p:txBody>
      </p:sp>
    </p:spTree>
    <p:extLst>
      <p:ext uri="{BB962C8B-B14F-4D97-AF65-F5344CB8AC3E}">
        <p14:creationId xmlns:p14="http://schemas.microsoft.com/office/powerpoint/2010/main" val="6336073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1067" y="1582340"/>
            <a:ext cx="10388598" cy="4801314"/>
          </a:xfrm>
          <a:prstGeom prst="rect">
            <a:avLst/>
          </a:prstGeom>
        </p:spPr>
        <p:txBody>
          <a:bodyPr wrap="square">
            <a:spAutoFit/>
          </a:bodyPr>
          <a:lstStyle/>
          <a:p>
            <a:pPr algn="just"/>
            <a:r>
              <a:rPr lang="it-IT" dirty="0"/>
              <a:t>Il 2019 costituisce l’anno di effettivo avvio della programmazione strategica della Amministrazione insediatasi nel corso del 2018: si può considerare l’anno base delle linee di mandato quinquennale; di fatto, sono stati introdotti dei cambiamenti nella struttura organizzativa dell’Ente funzionali alla realizzazione delle linee di mandato. Dai risultati conseguiti e dalla loro analisi è possibile trarre delle considerazioni critiche volte ad orientare l’elaborazione dei nuovi documenti di pianificazione della performance.</a:t>
            </a:r>
          </a:p>
          <a:p>
            <a:pPr algn="just"/>
            <a:r>
              <a:rPr lang="it-IT" dirty="0"/>
              <a:t>Quanto all’organizzazione, si deve mirare all’ulteriore potenziamento della digitalizzazione dei servizi, alla semplificazione delle procedure ed alla velocizzazione degli adempimenti, anche alla luce del potenziamento delle risorse umane.</a:t>
            </a:r>
          </a:p>
          <a:p>
            <a:pPr algn="just"/>
            <a:r>
              <a:rPr lang="it-IT" dirty="0"/>
              <a:t>Quanto ai servizi all’utenza esterna, si devono introdurre strumenti di effettiva misurazione del grado di soddisfazione dell’utenza, tarati sulle specificità dei singoli servizi e sulla valutazione partecipativa degli stakeholder.</a:t>
            </a:r>
          </a:p>
          <a:p>
            <a:pPr algn="just"/>
            <a:r>
              <a:rPr lang="it-IT" dirty="0"/>
              <a:t>Quanto ai servizi in generale, deve essere potenziato il controllo di gestione, che operi con maggiore analiticità, implementando un sistema più puntuale di contabilità analitica, che assicuri costante monitoraggio, anche al fine di razionalizzare ulteriormente la spesa pubblica. </a:t>
            </a:r>
          </a:p>
          <a:p>
            <a:pPr algn="just"/>
            <a:endParaRPr lang="it-IT" dirty="0"/>
          </a:p>
        </p:txBody>
      </p:sp>
      <p:sp>
        <p:nvSpPr>
          <p:cNvPr id="4" name="Titolo 9">
            <a:extLst>
              <a:ext uri="{FF2B5EF4-FFF2-40B4-BE49-F238E27FC236}">
                <a16:creationId xmlns:a16="http://schemas.microsoft.com/office/drawing/2014/main" id="{24FAFA63-EF73-4268-8107-6CD20923D700}"/>
              </a:ext>
            </a:extLst>
          </p:cNvPr>
          <p:cNvSpPr>
            <a:spLocks noGrp="1"/>
          </p:cNvSpPr>
          <p:nvPr>
            <p:ph type="title"/>
          </p:nvPr>
        </p:nvSpPr>
        <p:spPr>
          <a:xfrm>
            <a:off x="491067" y="441518"/>
            <a:ext cx="10710333" cy="590931"/>
          </a:xfrm>
        </p:spPr>
        <p:txBody>
          <a:bodyPr rtlCol="0"/>
          <a:lstStyle/>
          <a:p>
            <a:r>
              <a:rPr lang="it-IT" dirty="0"/>
              <a:t>Osservazioni e conclusioni</a:t>
            </a:r>
          </a:p>
        </p:txBody>
      </p:sp>
    </p:spTree>
    <p:extLst>
      <p:ext uri="{BB962C8B-B14F-4D97-AF65-F5344CB8AC3E}">
        <p14:creationId xmlns:p14="http://schemas.microsoft.com/office/powerpoint/2010/main" val="7084486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egnaposto immagine 20" descr="Segnaposto immagine di sfondo grande">
            <a:extLst>
              <a:ext uri="{FF2B5EF4-FFF2-40B4-BE49-F238E27FC236}">
                <a16:creationId xmlns:a16="http://schemas.microsoft.com/office/drawing/2014/main" id="{786A19C6-E002-4933-863A-594D051F37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6" name="Segnaposto testo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rtlCol="0"/>
          <a:lstStyle/>
          <a:p>
            <a:pPr rtl="0"/>
            <a:r>
              <a:rPr lang="it-IT" dirty="0"/>
              <a:t>"</a:t>
            </a:r>
          </a:p>
        </p:txBody>
      </p:sp>
      <p:sp>
        <p:nvSpPr>
          <p:cNvPr id="20" name="Segnaposto testo 19">
            <a:extLst>
              <a:ext uri="{FF2B5EF4-FFF2-40B4-BE49-F238E27FC236}">
                <a16:creationId xmlns:a16="http://schemas.microsoft.com/office/drawing/2014/main" id="{54BE0E0A-A560-4455-A59B-C7C534771261}"/>
              </a:ext>
            </a:extLst>
          </p:cNvPr>
          <p:cNvSpPr>
            <a:spLocks noGrp="1"/>
          </p:cNvSpPr>
          <p:nvPr>
            <p:ph type="body" sz="quarter" idx="14"/>
          </p:nvPr>
        </p:nvSpPr>
        <p:spPr>
          <a:xfrm>
            <a:off x="1587500" y="3212250"/>
            <a:ext cx="10033000" cy="2857192"/>
          </a:xfrm>
        </p:spPr>
        <p:txBody>
          <a:bodyPr rtlCol="0"/>
          <a:lstStyle/>
          <a:p>
            <a:pPr rtl="0"/>
            <a:r>
              <a:rPr lang="it-IT" b="1" dirty="0">
                <a:effectLst>
                  <a:outerShdw blurRad="38100" dist="38100" dir="2700000" algn="tl">
                    <a:srgbClr val="000000">
                      <a:alpha val="43137"/>
                    </a:srgbClr>
                  </a:outerShdw>
                </a:effectLst>
              </a:rPr>
              <a:t>Il Segretario Generale</a:t>
            </a:r>
          </a:p>
          <a:p>
            <a:pPr rtl="0"/>
            <a:r>
              <a:rPr lang="it-IT" dirty="0"/>
              <a:t>Christiana </a:t>
            </a:r>
            <a:r>
              <a:rPr lang="it-IT" dirty="0" err="1"/>
              <a:t>Anglana</a:t>
            </a:r>
            <a:endParaRPr lang="it-IT" dirty="0"/>
          </a:p>
          <a:p>
            <a:pPr rtl="0"/>
            <a:r>
              <a:rPr lang="it-IT" b="1" dirty="0">
                <a:effectLst>
                  <a:outerShdw blurRad="38100" dist="38100" dir="2700000" algn="tl">
                    <a:srgbClr val="000000">
                      <a:alpha val="43137"/>
                    </a:srgbClr>
                  </a:outerShdw>
                </a:effectLst>
              </a:rPr>
              <a:t>L’Ufficio Controllo di Gestione</a:t>
            </a:r>
          </a:p>
          <a:p>
            <a:pPr rtl="0"/>
            <a:r>
              <a:rPr lang="it-IT" dirty="0"/>
              <a:t>Mara </a:t>
            </a:r>
            <a:r>
              <a:rPr lang="it-IT" dirty="0" err="1"/>
              <a:t>Calella</a:t>
            </a:r>
            <a:endParaRPr lang="it-IT" dirty="0"/>
          </a:p>
          <a:p>
            <a:pPr rtl="0"/>
            <a:r>
              <a:rPr lang="it-IT" dirty="0"/>
              <a:t>Maria </a:t>
            </a:r>
            <a:r>
              <a:rPr lang="it-IT" dirty="0" err="1"/>
              <a:t>Mincuzzi</a:t>
            </a:r>
            <a:endParaRPr lang="it-IT" dirty="0"/>
          </a:p>
          <a:p>
            <a:pPr rtl="0"/>
            <a:r>
              <a:rPr lang="it-IT" dirty="0"/>
              <a:t>Marika Franchini</a:t>
            </a:r>
          </a:p>
        </p:txBody>
      </p:sp>
      <p:sp>
        <p:nvSpPr>
          <p:cNvPr id="6" name="Titolo 5" hidden="1">
            <a:extLst>
              <a:ext uri="{FF2B5EF4-FFF2-40B4-BE49-F238E27FC236}">
                <a16:creationId xmlns:a16="http://schemas.microsoft.com/office/drawing/2014/main" id="{0FA90190-EBCB-443F-BFD6-79BA1A836363}"/>
              </a:ext>
            </a:extLst>
          </p:cNvPr>
          <p:cNvSpPr>
            <a:spLocks noGrp="1"/>
          </p:cNvSpPr>
          <p:nvPr>
            <p:ph type="title"/>
          </p:nvPr>
        </p:nvSpPr>
        <p:spPr/>
        <p:txBody>
          <a:bodyPr rtlCol="0"/>
          <a:lstStyle/>
          <a:p>
            <a:r>
              <a:rPr lang="it-IT"/>
              <a:t>Diapositiva con citazione e immagine </a:t>
            </a:r>
          </a:p>
        </p:txBody>
      </p:sp>
      <p:sp>
        <p:nvSpPr>
          <p:cNvPr id="5" name="Rettangolo 4" descr="Blocco di sfondo numero diapositiva">
            <a:extLst>
              <a:ext uri="{FF2B5EF4-FFF2-40B4-BE49-F238E27FC236}">
                <a16:creationId xmlns:a16="http://schemas.microsoft.com/office/drawing/2014/main" id="{4D2D947A-5BA8-423D-A1CE-1ABB26F5937B}"/>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7" name="Segnaposto numero diapositiva 5">
            <a:extLst>
              <a:ext uri="{FF2B5EF4-FFF2-40B4-BE49-F238E27FC236}">
                <a16:creationId xmlns:a16="http://schemas.microsoft.com/office/drawing/2014/main" id="{3C7EED59-10A2-45B8-ACF5-4D37A39076F2}"/>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128</a:t>
            </a:fld>
            <a:endParaRPr lang="it-IT" b="1">
              <a:solidFill>
                <a:schemeClr val="bg1"/>
              </a:solidFill>
            </a:endParaRPr>
          </a:p>
        </p:txBody>
      </p:sp>
    </p:spTree>
    <p:extLst>
      <p:ext uri="{BB962C8B-B14F-4D97-AF65-F5344CB8AC3E}">
        <p14:creationId xmlns:p14="http://schemas.microsoft.com/office/powerpoint/2010/main" val="378875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6" name="Immagine 5">
            <a:extLst>
              <a:ext uri="{FF2B5EF4-FFF2-40B4-BE49-F238E27FC236}">
                <a16:creationId xmlns:a16="http://schemas.microsoft.com/office/drawing/2014/main" id="{4A631CCE-CCB9-4C39-8FD1-89B139C05B33}"/>
              </a:ext>
            </a:extLst>
          </p:cNvPr>
          <p:cNvPicPr>
            <a:picLocks noChangeAspect="1"/>
          </p:cNvPicPr>
          <p:nvPr/>
        </p:nvPicPr>
        <p:blipFill>
          <a:blip r:embed="rId3"/>
          <a:stretch>
            <a:fillRect/>
          </a:stretch>
        </p:blipFill>
        <p:spPr>
          <a:xfrm>
            <a:off x="1719262" y="1800225"/>
            <a:ext cx="8753475" cy="3257550"/>
          </a:xfrm>
          <a:prstGeom prst="rect">
            <a:avLst/>
          </a:prstGeom>
        </p:spPr>
      </p:pic>
    </p:spTree>
    <p:extLst>
      <p:ext uri="{BB962C8B-B14F-4D97-AF65-F5344CB8AC3E}">
        <p14:creationId xmlns:p14="http://schemas.microsoft.com/office/powerpoint/2010/main" val="322887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CA001A90-559C-487F-A404-599992E85DA5}"/>
              </a:ext>
            </a:extLst>
          </p:cNvPr>
          <p:cNvPicPr>
            <a:picLocks noChangeAspect="1"/>
          </p:cNvPicPr>
          <p:nvPr/>
        </p:nvPicPr>
        <p:blipFill>
          <a:blip r:embed="rId3"/>
          <a:stretch>
            <a:fillRect/>
          </a:stretch>
        </p:blipFill>
        <p:spPr>
          <a:xfrm>
            <a:off x="1719262" y="1800225"/>
            <a:ext cx="8753475" cy="3257550"/>
          </a:xfrm>
          <a:prstGeom prst="rect">
            <a:avLst/>
          </a:prstGeom>
        </p:spPr>
      </p:pic>
    </p:spTree>
    <p:extLst>
      <p:ext uri="{BB962C8B-B14F-4D97-AF65-F5344CB8AC3E}">
        <p14:creationId xmlns:p14="http://schemas.microsoft.com/office/powerpoint/2010/main" val="111930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8F44A262-5398-4D7F-A485-9E3A4F5B6CC8}"/>
              </a:ext>
            </a:extLst>
          </p:cNvPr>
          <p:cNvPicPr>
            <a:picLocks noChangeAspect="1"/>
          </p:cNvPicPr>
          <p:nvPr/>
        </p:nvPicPr>
        <p:blipFill>
          <a:blip r:embed="rId3"/>
          <a:stretch>
            <a:fillRect/>
          </a:stretch>
        </p:blipFill>
        <p:spPr>
          <a:xfrm>
            <a:off x="1719262" y="1714500"/>
            <a:ext cx="8753475" cy="3429000"/>
          </a:xfrm>
          <a:prstGeom prst="rect">
            <a:avLst/>
          </a:prstGeom>
        </p:spPr>
      </p:pic>
    </p:spTree>
    <p:extLst>
      <p:ext uri="{BB962C8B-B14F-4D97-AF65-F5344CB8AC3E}">
        <p14:creationId xmlns:p14="http://schemas.microsoft.com/office/powerpoint/2010/main" val="51128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8C235876-83E5-447C-8322-26F39F965F72}"/>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267444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07F4CC8B-AF9C-4803-8FCA-50593E39AE49}"/>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416994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CC55CB12-56B6-4B82-8DA3-6370127F891A}"/>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364252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p:cNvPicPr>
            <a:picLocks noChangeAspect="1"/>
          </p:cNvPicPr>
          <p:nvPr/>
        </p:nvPicPr>
        <p:blipFill>
          <a:blip r:embed="rId3"/>
          <a:stretch>
            <a:fillRect/>
          </a:stretch>
        </p:blipFill>
        <p:spPr>
          <a:xfrm>
            <a:off x="1719262" y="2014537"/>
            <a:ext cx="8753475" cy="2828925"/>
          </a:xfrm>
          <a:prstGeom prst="rect">
            <a:avLst/>
          </a:prstGeom>
        </p:spPr>
      </p:pic>
    </p:spTree>
    <p:extLst>
      <p:ext uri="{BB962C8B-B14F-4D97-AF65-F5344CB8AC3E}">
        <p14:creationId xmlns:p14="http://schemas.microsoft.com/office/powerpoint/2010/main" val="204908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solidFill>
            <a:schemeClr val="bg1"/>
          </a:solidFill>
        </p:spPr>
        <p:txBody>
          <a:bodyPr rtlCol="0"/>
          <a:lstStyle/>
          <a:p>
            <a:pPr rtl="0"/>
            <a:r>
              <a:rPr lang="it-IT" dirty="0"/>
              <a:t>Indice</a:t>
            </a:r>
          </a:p>
        </p:txBody>
      </p:sp>
      <p:sp>
        <p:nvSpPr>
          <p:cNvPr id="13" name="Segnaposto contenuto 12">
            <a:extLst>
              <a:ext uri="{FF2B5EF4-FFF2-40B4-BE49-F238E27FC236}">
                <a16:creationId xmlns:a16="http://schemas.microsoft.com/office/drawing/2014/main" id="{265BEEEB-C965-402F-B778-B1CD1494ACE6}"/>
              </a:ext>
            </a:extLst>
          </p:cNvPr>
          <p:cNvSpPr>
            <a:spLocks noGrp="1"/>
          </p:cNvSpPr>
          <p:nvPr>
            <p:ph idx="1"/>
          </p:nvPr>
        </p:nvSpPr>
        <p:spPr>
          <a:solidFill>
            <a:schemeClr val="bg1"/>
          </a:solidFill>
        </p:spPr>
        <p:txBody>
          <a:bodyPr rtlCol="0"/>
          <a:lstStyle/>
          <a:p>
            <a:r>
              <a:rPr lang="it-IT" dirty="0"/>
              <a:t>Presentazione della relazione</a:t>
            </a:r>
          </a:p>
          <a:p>
            <a:r>
              <a:rPr lang="it-IT" dirty="0"/>
              <a:t>L’Ente in breve</a:t>
            </a:r>
          </a:p>
          <a:p>
            <a:r>
              <a:rPr lang="it-IT" dirty="0"/>
              <a:t>Sezione I: il grado di raggiungimento delle strategie</a:t>
            </a:r>
          </a:p>
          <a:p>
            <a:r>
              <a:rPr lang="it-IT" dirty="0"/>
              <a:t>Sezione II: grado di raggiungimento degli obiettivi gestionali</a:t>
            </a:r>
          </a:p>
          <a:p>
            <a:r>
              <a:rPr lang="it-IT" dirty="0"/>
              <a:t>Sezione III: grado di raggiungimento degli obiettivi dirigenziali</a:t>
            </a:r>
          </a:p>
          <a:p>
            <a:r>
              <a:rPr lang="it-IT" dirty="0"/>
              <a:t>Sezione IV: volumi di attività</a:t>
            </a:r>
          </a:p>
          <a:p>
            <a:r>
              <a:rPr lang="it-IT" dirty="0"/>
              <a:t>Sezione V: gli esiti dell’indagine sul benessere organizzativo 2019</a:t>
            </a:r>
          </a:p>
          <a:p>
            <a:endParaRPr lang="it-IT" dirty="0"/>
          </a:p>
          <a:p>
            <a:pPr rtl="0"/>
            <a:endParaRPr lang="it-IT" dirty="0"/>
          </a:p>
        </p:txBody>
      </p:sp>
    </p:spTree>
    <p:extLst>
      <p:ext uri="{BB962C8B-B14F-4D97-AF65-F5344CB8AC3E}">
        <p14:creationId xmlns:p14="http://schemas.microsoft.com/office/powerpoint/2010/main" val="224440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p:cNvPicPr>
            <a:picLocks noChangeAspect="1"/>
          </p:cNvPicPr>
          <p:nvPr/>
        </p:nvPicPr>
        <p:blipFill>
          <a:blip r:embed="rId3"/>
          <a:stretch>
            <a:fillRect/>
          </a:stretch>
        </p:blipFill>
        <p:spPr>
          <a:xfrm>
            <a:off x="1719262" y="2014537"/>
            <a:ext cx="8753475" cy="2828925"/>
          </a:xfrm>
          <a:prstGeom prst="rect">
            <a:avLst/>
          </a:prstGeom>
        </p:spPr>
      </p:pic>
    </p:spTree>
    <p:extLst>
      <p:ext uri="{BB962C8B-B14F-4D97-AF65-F5344CB8AC3E}">
        <p14:creationId xmlns:p14="http://schemas.microsoft.com/office/powerpoint/2010/main" val="17149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AAB4C1C7-1400-4BD6-8D37-DC19F97AA83E}"/>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267319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p:cNvPicPr>
            <a:picLocks noChangeAspect="1"/>
          </p:cNvPicPr>
          <p:nvPr/>
        </p:nvPicPr>
        <p:blipFill>
          <a:blip r:embed="rId3"/>
          <a:stretch>
            <a:fillRect/>
          </a:stretch>
        </p:blipFill>
        <p:spPr>
          <a:xfrm>
            <a:off x="1719262" y="1843087"/>
            <a:ext cx="8753475" cy="3171825"/>
          </a:xfrm>
          <a:prstGeom prst="rect">
            <a:avLst/>
          </a:prstGeom>
        </p:spPr>
      </p:pic>
    </p:spTree>
    <p:extLst>
      <p:ext uri="{BB962C8B-B14F-4D97-AF65-F5344CB8AC3E}">
        <p14:creationId xmlns:p14="http://schemas.microsoft.com/office/powerpoint/2010/main" val="193923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p:cNvPicPr>
            <a:picLocks noChangeAspect="1"/>
          </p:cNvPicPr>
          <p:nvPr/>
        </p:nvPicPr>
        <p:blipFill>
          <a:blip r:embed="rId3"/>
          <a:stretch>
            <a:fillRect/>
          </a:stretch>
        </p:blipFill>
        <p:spPr>
          <a:xfrm>
            <a:off x="1719262" y="1843087"/>
            <a:ext cx="8753475" cy="3171825"/>
          </a:xfrm>
          <a:prstGeom prst="rect">
            <a:avLst/>
          </a:prstGeom>
          <a:ln>
            <a:noFill/>
          </a:ln>
        </p:spPr>
      </p:pic>
    </p:spTree>
    <p:extLst>
      <p:ext uri="{BB962C8B-B14F-4D97-AF65-F5344CB8AC3E}">
        <p14:creationId xmlns:p14="http://schemas.microsoft.com/office/powerpoint/2010/main" val="7621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CED5371-1678-4A47-AEC2-3059AFF4F762}"/>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211243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B6553B5D-A84A-4C50-AF60-6873581DB7E4}"/>
              </a:ext>
            </a:extLst>
          </p:cNvPr>
          <p:cNvPicPr>
            <a:picLocks noChangeAspect="1"/>
          </p:cNvPicPr>
          <p:nvPr/>
        </p:nvPicPr>
        <p:blipFill>
          <a:blip r:embed="rId3"/>
          <a:stretch>
            <a:fillRect/>
          </a:stretch>
        </p:blipFill>
        <p:spPr>
          <a:xfrm>
            <a:off x="1719262" y="1728787"/>
            <a:ext cx="8753475" cy="3400425"/>
          </a:xfrm>
          <a:prstGeom prst="rect">
            <a:avLst/>
          </a:prstGeom>
        </p:spPr>
      </p:pic>
    </p:spTree>
    <p:extLst>
      <p:ext uri="{BB962C8B-B14F-4D97-AF65-F5344CB8AC3E}">
        <p14:creationId xmlns:p14="http://schemas.microsoft.com/office/powerpoint/2010/main" val="116272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4EEDEAA8-F322-43EE-95A6-8AE22EAB7EE0}"/>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82326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4B5DF48A-1320-4B25-A21B-AB49DD6CE9EC}"/>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42194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E77414A7-B049-4F85-8C69-B150F5F7B09A}"/>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2310683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995A9778-6E96-4EDF-9FAA-F3A63A3FCD4E}"/>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37906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Presentazione della relazione</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t>La relazione sulla performance</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r>
              <a:rPr lang="it-IT" dirty="0"/>
              <a:t>La Relazione sulla Performance, introdotta dal </a:t>
            </a:r>
            <a:r>
              <a:rPr lang="it-IT" dirty="0" err="1"/>
              <a:t>D.Lgs.</a:t>
            </a:r>
            <a:r>
              <a:rPr lang="it-IT" dirty="0"/>
              <a:t> 150/2009 e modificata dall’art. 8 del D.L. 74/2017 (riforma Madia), è il documento consuntivo, redatto dall’Amministrazione entro il 30 giugno di ogni anno, che evidenzia, con riferimento all'anno precedente, i risultati organizzativi e individuali raggiunti rispetto ai singoli obiettivi programmati ed alle risorse, con rilevazione degli eventuali scostamenti.</a:t>
            </a:r>
          </a:p>
          <a:p>
            <a:r>
              <a:rPr lang="it-IT" dirty="0"/>
              <a:t>La relazione si inserisce nel sistema di programmazione e controllo dell’Ente e rappresenta i risultati raggiunti con riferimento alla programmazione operativa (annuale e triennale).</a:t>
            </a:r>
          </a:p>
          <a:p>
            <a:pPr rtl="0"/>
            <a:endParaRPr lang="it-IT" dirty="0"/>
          </a:p>
        </p:txBody>
      </p:sp>
      <p:pic>
        <p:nvPicPr>
          <p:cNvPr id="23" name="Segnaposto immagine 22">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3"/>
          <a:stretch>
            <a:fillRect/>
          </a:stretch>
        </p:blipFill>
        <p:spPr>
          <a:xfrm>
            <a:off x="5899292" y="1616849"/>
            <a:ext cx="5892800" cy="3641079"/>
          </a:xfrm>
        </p:spPr>
      </p:pic>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3</a:t>
            </a:fld>
            <a:endParaRPr lang="it-IT" b="1">
              <a:solidFill>
                <a:schemeClr val="bg1"/>
              </a:solidFill>
            </a:endParaRPr>
          </a:p>
        </p:txBody>
      </p:sp>
    </p:spTree>
    <p:extLst>
      <p:ext uri="{BB962C8B-B14F-4D97-AF65-F5344CB8AC3E}">
        <p14:creationId xmlns:p14="http://schemas.microsoft.com/office/powerpoint/2010/main" val="372781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5648202-813D-4603-BFD3-2292F5DAE122}"/>
              </a:ext>
            </a:extLst>
          </p:cNvPr>
          <p:cNvPicPr>
            <a:picLocks noChangeAspect="1"/>
          </p:cNvPicPr>
          <p:nvPr/>
        </p:nvPicPr>
        <p:blipFill>
          <a:blip r:embed="rId3"/>
          <a:stretch>
            <a:fillRect/>
          </a:stretch>
        </p:blipFill>
        <p:spPr>
          <a:xfrm>
            <a:off x="1719262" y="1628775"/>
            <a:ext cx="8753475" cy="3600450"/>
          </a:xfrm>
          <a:prstGeom prst="rect">
            <a:avLst/>
          </a:prstGeom>
        </p:spPr>
      </p:pic>
    </p:spTree>
    <p:extLst>
      <p:ext uri="{BB962C8B-B14F-4D97-AF65-F5344CB8AC3E}">
        <p14:creationId xmlns:p14="http://schemas.microsoft.com/office/powerpoint/2010/main" val="1768500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71640D96-C8E6-4C7C-85C3-A90B9C5C0646}"/>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360933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4822"/>
            <a:ext cx="10913702" cy="2086725"/>
          </a:xfrm>
        </p:spPr>
        <p:txBody>
          <a:bodyPr rtlCol="0"/>
          <a:lstStyle/>
          <a:p>
            <a:r>
              <a:rPr lang="it-IT" dirty="0"/>
              <a:t>Sezione II - Grado di realizzazione degli obiettivi</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solidFill>
                  <a:srgbClr val="70AD47"/>
                </a:solidFill>
              </a:rPr>
              <a:t>Monopoli da promuovere</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pPr algn="just"/>
            <a:r>
              <a:rPr lang="it-IT" dirty="0"/>
              <a:t>Sviluppare un modello di crescita integrata della città attraverso la cultura, il turismo, la valorizzazione del patrimonio storico-artistico e delle attività commerciali e produttive.</a:t>
            </a:r>
          </a:p>
        </p:txBody>
      </p:sp>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32</a:t>
            </a:fld>
            <a:endParaRPr lang="it-IT" b="1">
              <a:solidFill>
                <a:schemeClr val="bg1"/>
              </a:solidFill>
            </a:endParaRPr>
          </a:p>
        </p:txBody>
      </p:sp>
      <p:pic>
        <p:nvPicPr>
          <p:cNvPr id="4" name="Segnaposto immagine 3">
            <a:extLst>
              <a:ext uri="{FF2B5EF4-FFF2-40B4-BE49-F238E27FC236}">
                <a16:creationId xmlns:a16="http://schemas.microsoft.com/office/drawing/2014/main" id="{164E9332-72ED-4766-A3E3-F6958BE604D0}"/>
              </a:ext>
            </a:extLst>
          </p:cNvPr>
          <p:cNvPicPr>
            <a:picLocks noGrp="1" noChangeAspect="1"/>
          </p:cNvPicPr>
          <p:nvPr>
            <p:ph type="pic" sz="quarter" idx="13"/>
          </p:nvPr>
        </p:nvPicPr>
        <p:blipFill>
          <a:blip r:embed="rId3"/>
          <a:stretch>
            <a:fillRect/>
          </a:stretch>
        </p:blipFill>
        <p:spPr>
          <a:xfrm>
            <a:off x="5986546" y="2061165"/>
            <a:ext cx="5633955" cy="3168000"/>
          </a:xfrm>
          <a:solidFill>
            <a:srgbClr val="70AD47"/>
          </a:solidFill>
        </p:spPr>
      </p:pic>
    </p:spTree>
    <p:extLst>
      <p:ext uri="{BB962C8B-B14F-4D97-AF65-F5344CB8AC3E}">
        <p14:creationId xmlns:p14="http://schemas.microsoft.com/office/powerpoint/2010/main" val="370079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2849E66A-49EB-4D19-A750-31C2FB635E75}"/>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146279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6D526075-6FC5-441E-A6D6-791123E7A4EB}"/>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106378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ADE8577D-3052-40AD-8581-1C43E423C3BD}"/>
              </a:ext>
            </a:extLst>
          </p:cNvPr>
          <p:cNvPicPr>
            <a:picLocks noChangeAspect="1"/>
          </p:cNvPicPr>
          <p:nvPr/>
        </p:nvPicPr>
        <p:blipFill>
          <a:blip r:embed="rId3"/>
          <a:stretch>
            <a:fillRect/>
          </a:stretch>
        </p:blipFill>
        <p:spPr>
          <a:xfrm>
            <a:off x="1719262" y="1543050"/>
            <a:ext cx="8753475" cy="3771900"/>
          </a:xfrm>
          <a:prstGeom prst="rect">
            <a:avLst/>
          </a:prstGeom>
        </p:spPr>
      </p:pic>
    </p:spTree>
    <p:extLst>
      <p:ext uri="{BB962C8B-B14F-4D97-AF65-F5344CB8AC3E}">
        <p14:creationId xmlns:p14="http://schemas.microsoft.com/office/powerpoint/2010/main" val="225195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454B0BF7-BBB8-4E63-9EC6-9EA4AB0953E1}"/>
              </a:ext>
            </a:extLst>
          </p:cNvPr>
          <p:cNvPicPr>
            <a:picLocks noChangeAspect="1"/>
          </p:cNvPicPr>
          <p:nvPr/>
        </p:nvPicPr>
        <p:blipFill>
          <a:blip r:embed="rId3"/>
          <a:stretch>
            <a:fillRect/>
          </a:stretch>
        </p:blipFill>
        <p:spPr>
          <a:xfrm>
            <a:off x="1719262" y="1376362"/>
            <a:ext cx="8753475" cy="4105275"/>
          </a:xfrm>
          <a:prstGeom prst="rect">
            <a:avLst/>
          </a:prstGeom>
        </p:spPr>
      </p:pic>
    </p:spTree>
    <p:extLst>
      <p:ext uri="{BB962C8B-B14F-4D97-AF65-F5344CB8AC3E}">
        <p14:creationId xmlns:p14="http://schemas.microsoft.com/office/powerpoint/2010/main" val="427166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23FD8D55-C47C-48A9-9713-DF5E0FF24E9D}"/>
              </a:ext>
            </a:extLst>
          </p:cNvPr>
          <p:cNvPicPr>
            <a:picLocks noChangeAspect="1"/>
          </p:cNvPicPr>
          <p:nvPr/>
        </p:nvPicPr>
        <p:blipFill>
          <a:blip r:embed="rId3"/>
          <a:stretch>
            <a:fillRect/>
          </a:stretch>
        </p:blipFill>
        <p:spPr>
          <a:xfrm>
            <a:off x="1719262" y="1376362"/>
            <a:ext cx="8753475" cy="4105275"/>
          </a:xfrm>
          <a:prstGeom prst="rect">
            <a:avLst/>
          </a:prstGeom>
        </p:spPr>
      </p:pic>
    </p:spTree>
    <p:extLst>
      <p:ext uri="{BB962C8B-B14F-4D97-AF65-F5344CB8AC3E}">
        <p14:creationId xmlns:p14="http://schemas.microsoft.com/office/powerpoint/2010/main" val="499494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20D6367D-70AB-4F21-A0AA-B18D98DA1598}"/>
              </a:ext>
            </a:extLst>
          </p:cNvPr>
          <p:cNvPicPr>
            <a:picLocks noChangeAspect="1"/>
          </p:cNvPicPr>
          <p:nvPr/>
        </p:nvPicPr>
        <p:blipFill>
          <a:blip r:embed="rId3"/>
          <a:stretch>
            <a:fillRect/>
          </a:stretch>
        </p:blipFill>
        <p:spPr>
          <a:xfrm>
            <a:off x="1719262" y="1376362"/>
            <a:ext cx="8753475" cy="4105275"/>
          </a:xfrm>
          <a:prstGeom prst="rect">
            <a:avLst/>
          </a:prstGeom>
        </p:spPr>
      </p:pic>
    </p:spTree>
    <p:extLst>
      <p:ext uri="{BB962C8B-B14F-4D97-AF65-F5344CB8AC3E}">
        <p14:creationId xmlns:p14="http://schemas.microsoft.com/office/powerpoint/2010/main" val="3236781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64267F1F-90D4-41C7-972B-DF1CABD78212}"/>
              </a:ext>
            </a:extLst>
          </p:cNvPr>
          <p:cNvPicPr>
            <a:picLocks noChangeAspect="1"/>
          </p:cNvPicPr>
          <p:nvPr/>
        </p:nvPicPr>
        <p:blipFill>
          <a:blip r:embed="rId3"/>
          <a:stretch>
            <a:fillRect/>
          </a:stretch>
        </p:blipFill>
        <p:spPr>
          <a:xfrm>
            <a:off x="1719262" y="1290637"/>
            <a:ext cx="8753475" cy="4276725"/>
          </a:xfrm>
          <a:prstGeom prst="rect">
            <a:avLst/>
          </a:prstGeom>
        </p:spPr>
      </p:pic>
    </p:spTree>
    <p:extLst>
      <p:ext uri="{BB962C8B-B14F-4D97-AF65-F5344CB8AC3E}">
        <p14:creationId xmlns:p14="http://schemas.microsoft.com/office/powerpoint/2010/main" val="25813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Presentazione della relazione</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t>La struttura ad albero</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r>
              <a:rPr lang="it-IT" dirty="0"/>
              <a:t>Considerando che la programmazione annuale e pluriennale è strettamente legata alla programmazione strategica, anche il grado di realizzazione degli obiettivi annuali e pluriennali contribuisce alla realizzazione delle strategie dell’Ente. Nello schema seguente viene descritto tale legame attraverso una struttura ad albero a tre livelli.</a:t>
            </a:r>
          </a:p>
          <a:p>
            <a:pPr rtl="0"/>
            <a:endParaRPr lang="it-IT" dirty="0"/>
          </a:p>
        </p:txBody>
      </p:sp>
      <p:pic>
        <p:nvPicPr>
          <p:cNvPr id="23" name="Segnaposto immagine 22">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3"/>
          <a:stretch>
            <a:fillRect/>
          </a:stretch>
        </p:blipFill>
        <p:spPr>
          <a:xfrm>
            <a:off x="5899292" y="2480389"/>
            <a:ext cx="5892800" cy="1913999"/>
          </a:xfrm>
        </p:spPr>
      </p:pic>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4</a:t>
            </a:fld>
            <a:endParaRPr lang="it-IT" b="1">
              <a:solidFill>
                <a:schemeClr val="bg1"/>
              </a:solidFill>
            </a:endParaRPr>
          </a:p>
        </p:txBody>
      </p:sp>
    </p:spTree>
    <p:extLst>
      <p:ext uri="{BB962C8B-B14F-4D97-AF65-F5344CB8AC3E}">
        <p14:creationId xmlns:p14="http://schemas.microsoft.com/office/powerpoint/2010/main" val="1916659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2196B4E-511E-49B6-A50A-89D543AB5268}"/>
              </a:ext>
            </a:extLst>
          </p:cNvPr>
          <p:cNvPicPr>
            <a:picLocks noChangeAspect="1"/>
          </p:cNvPicPr>
          <p:nvPr/>
        </p:nvPicPr>
        <p:blipFill>
          <a:blip r:embed="rId3"/>
          <a:stretch>
            <a:fillRect/>
          </a:stretch>
        </p:blipFill>
        <p:spPr>
          <a:xfrm>
            <a:off x="1719262" y="1290637"/>
            <a:ext cx="8753475" cy="4276725"/>
          </a:xfrm>
          <a:prstGeom prst="rect">
            <a:avLst/>
          </a:prstGeom>
        </p:spPr>
      </p:pic>
    </p:spTree>
    <p:extLst>
      <p:ext uri="{BB962C8B-B14F-4D97-AF65-F5344CB8AC3E}">
        <p14:creationId xmlns:p14="http://schemas.microsoft.com/office/powerpoint/2010/main" val="1554228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4822"/>
            <a:ext cx="10913702" cy="2086725"/>
          </a:xfrm>
        </p:spPr>
        <p:txBody>
          <a:bodyPr rtlCol="0"/>
          <a:lstStyle/>
          <a:p>
            <a:r>
              <a:rPr lang="it-IT" dirty="0"/>
              <a:t>Sezione II - Grado di realizzazione degli obiettivi</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solidFill>
                  <a:srgbClr val="0070C0"/>
                </a:solidFill>
              </a:rPr>
              <a:t>Monopoli per tutti</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pPr algn="just"/>
            <a:r>
              <a:rPr lang="it-IT" dirty="0"/>
              <a:t>Realizzare una città che si prenda cura dei propri cittadini sotto tutti i punti di vista, partendo dai cittadini più piccoli attraverso i servizi all’infanzia e la scuola, momento fondamentale di formazione e di crescita, dove si costruisce il proprio futuro e continuando con i  giovani e le loro esigenze di aggregazione e socializzazione.</a:t>
            </a:r>
          </a:p>
          <a:p>
            <a:pPr algn="just"/>
            <a:r>
              <a:rPr lang="it-IT" dirty="0"/>
              <a:t>Operare per una “Città per tutti” non può prescindere dal prendersi cura dei più deboli, di coloro che si trovano in condizioni di difficoltà e che necessitano di assistenza e sostegno, così come di promuovere l’uguaglianza e l’integrazione nei confronti dei cittadini svantaggiati.</a:t>
            </a:r>
          </a:p>
        </p:txBody>
      </p:sp>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41</a:t>
            </a:fld>
            <a:endParaRPr lang="it-IT" b="1">
              <a:solidFill>
                <a:schemeClr val="bg1"/>
              </a:solidFill>
            </a:endParaRPr>
          </a:p>
        </p:txBody>
      </p:sp>
      <p:pic>
        <p:nvPicPr>
          <p:cNvPr id="4" name="Segnaposto immagine 3">
            <a:extLst>
              <a:ext uri="{FF2B5EF4-FFF2-40B4-BE49-F238E27FC236}">
                <a16:creationId xmlns:a16="http://schemas.microsoft.com/office/drawing/2014/main" id="{78E2FCBB-2574-4136-AC00-18CD9BD8F48D}"/>
              </a:ext>
            </a:extLst>
          </p:cNvPr>
          <p:cNvPicPr>
            <a:picLocks noGrp="1" noChangeAspect="1"/>
          </p:cNvPicPr>
          <p:nvPr>
            <p:ph type="pic" sz="quarter" idx="13"/>
          </p:nvPr>
        </p:nvPicPr>
        <p:blipFill>
          <a:blip r:embed="rId3"/>
          <a:stretch>
            <a:fillRect/>
          </a:stretch>
        </p:blipFill>
        <p:spPr>
          <a:xfrm>
            <a:off x="6053616" y="2081903"/>
            <a:ext cx="5306400" cy="3856369"/>
          </a:xfrm>
          <a:solidFill>
            <a:srgbClr val="0070C0"/>
          </a:solidFill>
        </p:spPr>
      </p:pic>
    </p:spTree>
    <p:extLst>
      <p:ext uri="{BB962C8B-B14F-4D97-AF65-F5344CB8AC3E}">
        <p14:creationId xmlns:p14="http://schemas.microsoft.com/office/powerpoint/2010/main" val="268255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96BD5FFC-547D-43B1-9215-518E45CCD8F7}"/>
              </a:ext>
            </a:extLst>
          </p:cNvPr>
          <p:cNvPicPr>
            <a:picLocks noChangeAspect="1"/>
          </p:cNvPicPr>
          <p:nvPr/>
        </p:nvPicPr>
        <p:blipFill>
          <a:blip r:embed="rId3"/>
          <a:stretch>
            <a:fillRect/>
          </a:stretch>
        </p:blipFill>
        <p:spPr>
          <a:xfrm>
            <a:off x="1719262" y="1628775"/>
            <a:ext cx="8753475" cy="3600450"/>
          </a:xfrm>
          <a:prstGeom prst="rect">
            <a:avLst/>
          </a:prstGeom>
        </p:spPr>
      </p:pic>
    </p:spTree>
    <p:extLst>
      <p:ext uri="{BB962C8B-B14F-4D97-AF65-F5344CB8AC3E}">
        <p14:creationId xmlns:p14="http://schemas.microsoft.com/office/powerpoint/2010/main" val="3684811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25A703B-D6B9-4BA8-A5F8-76502DF9523A}"/>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1523004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7804205-8606-4F7C-8F75-8C4C05426D12}"/>
              </a:ext>
            </a:extLst>
          </p:cNvPr>
          <p:cNvPicPr>
            <a:picLocks noChangeAspect="1"/>
          </p:cNvPicPr>
          <p:nvPr/>
        </p:nvPicPr>
        <p:blipFill>
          <a:blip r:embed="rId3"/>
          <a:stretch>
            <a:fillRect/>
          </a:stretch>
        </p:blipFill>
        <p:spPr>
          <a:xfrm>
            <a:off x="1719262" y="1571625"/>
            <a:ext cx="8753475" cy="3714750"/>
          </a:xfrm>
          <a:prstGeom prst="rect">
            <a:avLst/>
          </a:prstGeom>
        </p:spPr>
      </p:pic>
    </p:spTree>
    <p:extLst>
      <p:ext uri="{BB962C8B-B14F-4D97-AF65-F5344CB8AC3E}">
        <p14:creationId xmlns:p14="http://schemas.microsoft.com/office/powerpoint/2010/main" val="1752741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8ADADF63-B233-4890-839F-FC1930582709}"/>
              </a:ext>
            </a:extLst>
          </p:cNvPr>
          <p:cNvPicPr>
            <a:picLocks noChangeAspect="1"/>
          </p:cNvPicPr>
          <p:nvPr/>
        </p:nvPicPr>
        <p:blipFill>
          <a:blip r:embed="rId3"/>
          <a:stretch>
            <a:fillRect/>
          </a:stretch>
        </p:blipFill>
        <p:spPr>
          <a:xfrm>
            <a:off x="1719262" y="1481137"/>
            <a:ext cx="8753475" cy="3895725"/>
          </a:xfrm>
          <a:prstGeom prst="rect">
            <a:avLst/>
          </a:prstGeom>
        </p:spPr>
      </p:pic>
    </p:spTree>
    <p:extLst>
      <p:ext uri="{BB962C8B-B14F-4D97-AF65-F5344CB8AC3E}">
        <p14:creationId xmlns:p14="http://schemas.microsoft.com/office/powerpoint/2010/main" val="2557798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55E0B2CF-8AB7-4A65-8965-D8A91CD1FF12}"/>
              </a:ext>
            </a:extLst>
          </p:cNvPr>
          <p:cNvPicPr>
            <a:picLocks noChangeAspect="1"/>
          </p:cNvPicPr>
          <p:nvPr/>
        </p:nvPicPr>
        <p:blipFill>
          <a:blip r:embed="rId3"/>
          <a:stretch>
            <a:fillRect/>
          </a:stretch>
        </p:blipFill>
        <p:spPr>
          <a:xfrm>
            <a:off x="1719262" y="1843087"/>
            <a:ext cx="8753475" cy="3171825"/>
          </a:xfrm>
          <a:prstGeom prst="rect">
            <a:avLst/>
          </a:prstGeom>
        </p:spPr>
      </p:pic>
    </p:spTree>
    <p:extLst>
      <p:ext uri="{BB962C8B-B14F-4D97-AF65-F5344CB8AC3E}">
        <p14:creationId xmlns:p14="http://schemas.microsoft.com/office/powerpoint/2010/main" val="526040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A6331CD2-E029-46CE-B148-E86B352359EF}"/>
              </a:ext>
            </a:extLst>
          </p:cNvPr>
          <p:cNvPicPr>
            <a:picLocks noChangeAspect="1"/>
          </p:cNvPicPr>
          <p:nvPr/>
        </p:nvPicPr>
        <p:blipFill>
          <a:blip r:embed="rId3"/>
          <a:stretch>
            <a:fillRect/>
          </a:stretch>
        </p:blipFill>
        <p:spPr>
          <a:xfrm>
            <a:off x="1719262" y="1752600"/>
            <a:ext cx="8753475" cy="3352800"/>
          </a:xfrm>
          <a:prstGeom prst="rect">
            <a:avLst/>
          </a:prstGeom>
        </p:spPr>
      </p:pic>
    </p:spTree>
    <p:extLst>
      <p:ext uri="{BB962C8B-B14F-4D97-AF65-F5344CB8AC3E}">
        <p14:creationId xmlns:p14="http://schemas.microsoft.com/office/powerpoint/2010/main" val="195723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195C44BF-1F1F-4597-AADE-98FA22873F1C}"/>
              </a:ext>
            </a:extLst>
          </p:cNvPr>
          <p:cNvPicPr>
            <a:picLocks noChangeAspect="1"/>
          </p:cNvPicPr>
          <p:nvPr/>
        </p:nvPicPr>
        <p:blipFill>
          <a:blip r:embed="rId3"/>
          <a:stretch>
            <a:fillRect/>
          </a:stretch>
        </p:blipFill>
        <p:spPr>
          <a:xfrm>
            <a:off x="1719262" y="1990725"/>
            <a:ext cx="8753475" cy="2876550"/>
          </a:xfrm>
          <a:prstGeom prst="rect">
            <a:avLst/>
          </a:prstGeom>
        </p:spPr>
      </p:pic>
    </p:spTree>
    <p:extLst>
      <p:ext uri="{BB962C8B-B14F-4D97-AF65-F5344CB8AC3E}">
        <p14:creationId xmlns:p14="http://schemas.microsoft.com/office/powerpoint/2010/main" val="3180535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4822"/>
            <a:ext cx="10913702" cy="2086725"/>
          </a:xfrm>
        </p:spPr>
        <p:txBody>
          <a:bodyPr rtlCol="0"/>
          <a:lstStyle/>
          <a:p>
            <a:r>
              <a:rPr lang="it-IT" dirty="0"/>
              <a:t>Sezione II - Grado di realizzazione degli obiettivi</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solidFill>
                  <a:srgbClr val="FFC000"/>
                </a:solidFill>
              </a:rPr>
              <a:t>Monopoli da abitare</a:t>
            </a: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pPr algn="just"/>
            <a:r>
              <a:rPr lang="it-IT" dirty="0"/>
              <a:t>Realizzare una città in cui è piacevole abitare, dove i cittadini si riappropriano degli spazi pubblici e vivono la città.</a:t>
            </a:r>
          </a:p>
        </p:txBody>
      </p:sp>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49</a:t>
            </a:fld>
            <a:endParaRPr lang="it-IT" b="1">
              <a:solidFill>
                <a:schemeClr val="bg1"/>
              </a:solidFill>
            </a:endParaRPr>
          </a:p>
        </p:txBody>
      </p:sp>
      <p:pic>
        <p:nvPicPr>
          <p:cNvPr id="4" name="Segnaposto immagine 3">
            <a:extLst>
              <a:ext uri="{FF2B5EF4-FFF2-40B4-BE49-F238E27FC236}">
                <a16:creationId xmlns:a16="http://schemas.microsoft.com/office/drawing/2014/main" id="{FFC0FCB6-CA15-4A70-8BF8-47704F1094E6}"/>
              </a:ext>
            </a:extLst>
          </p:cNvPr>
          <p:cNvPicPr>
            <a:picLocks noGrp="1" noChangeAspect="1"/>
          </p:cNvPicPr>
          <p:nvPr>
            <p:ph type="pic" sz="quarter" idx="13"/>
          </p:nvPr>
        </p:nvPicPr>
        <p:blipFill>
          <a:blip r:embed="rId3"/>
          <a:stretch>
            <a:fillRect/>
          </a:stretch>
        </p:blipFill>
        <p:spPr>
          <a:xfrm>
            <a:off x="6053004" y="2081903"/>
            <a:ext cx="5307012" cy="3534552"/>
          </a:xfrm>
          <a:solidFill>
            <a:srgbClr val="FFC000"/>
          </a:solidFill>
        </p:spPr>
      </p:pic>
    </p:spTree>
    <p:extLst>
      <p:ext uri="{BB962C8B-B14F-4D97-AF65-F5344CB8AC3E}">
        <p14:creationId xmlns:p14="http://schemas.microsoft.com/office/powerpoint/2010/main" val="139884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rtlCol="0"/>
          <a:lstStyle/>
          <a:p>
            <a:r>
              <a:rPr lang="it-IT" dirty="0"/>
              <a:t>Presentazione della relazione</a:t>
            </a:r>
          </a:p>
        </p:txBody>
      </p:sp>
      <p:sp>
        <p:nvSpPr>
          <p:cNvPr id="13" name="Segnaposto contenuto 12">
            <a:extLst>
              <a:ext uri="{FF2B5EF4-FFF2-40B4-BE49-F238E27FC236}">
                <a16:creationId xmlns:a16="http://schemas.microsoft.com/office/drawing/2014/main" id="{265BEEEB-C965-402F-B778-B1CD1494ACE6}"/>
              </a:ext>
            </a:extLst>
          </p:cNvPr>
          <p:cNvSpPr>
            <a:spLocks noGrp="1"/>
          </p:cNvSpPr>
          <p:nvPr>
            <p:ph idx="1"/>
          </p:nvPr>
        </p:nvSpPr>
        <p:spPr>
          <a:xfrm>
            <a:off x="446315" y="1463040"/>
            <a:ext cx="9167468" cy="4770098"/>
          </a:xfrm>
        </p:spPr>
        <p:txBody>
          <a:bodyPr rtlCol="0"/>
          <a:lstStyle/>
          <a:p>
            <a:pPr marL="0" indent="0" algn="just">
              <a:buNone/>
            </a:pPr>
            <a:r>
              <a:rPr lang="it-IT" dirty="0"/>
              <a:t>La presente relazione, fatti brevi cenni all’organizzazione ed alle risorse finanziarie dell’Ente, si articola in </a:t>
            </a:r>
          </a:p>
          <a:p>
            <a:pPr algn="just"/>
            <a:r>
              <a:rPr lang="it-IT" dirty="0"/>
              <a:t>Sezione I, contenente una sintesi del grado di realizzazione delle strategie, come risulta dal report di controllo strategico predisposto a corredo del Rendiconto 2019 (DUR – Documento Unico di Rendicontazione);</a:t>
            </a:r>
          </a:p>
          <a:p>
            <a:pPr algn="just"/>
            <a:r>
              <a:rPr lang="it-IT" dirty="0"/>
              <a:t>Sezione II, contenente una rappresentazione sintetica del grado di raggiungimento di ciascun obiettivo;</a:t>
            </a:r>
          </a:p>
          <a:p>
            <a:pPr algn="just"/>
            <a:r>
              <a:rPr lang="it-IT" dirty="0"/>
              <a:t>Sezione III, contenente una rappresentazione sintetica del grado di raggiungimento degli obiettivi rilevanti per la valutazione dei dirigenti;</a:t>
            </a:r>
          </a:p>
          <a:p>
            <a:pPr algn="just"/>
            <a:r>
              <a:rPr lang="it-IT" dirty="0"/>
              <a:t>Sezione IV, contenente informazioni circa i volumi di attività degli uffici;</a:t>
            </a:r>
          </a:p>
          <a:p>
            <a:pPr algn="just"/>
            <a:r>
              <a:rPr lang="it-IT" dirty="0"/>
              <a:t>Sezione V, contenente gli esiti dell’indagine sul benessere organizzativo avviata e conclusa nel 2019.</a:t>
            </a:r>
          </a:p>
        </p:txBody>
      </p:sp>
    </p:spTree>
    <p:extLst>
      <p:ext uri="{BB962C8B-B14F-4D97-AF65-F5344CB8AC3E}">
        <p14:creationId xmlns:p14="http://schemas.microsoft.com/office/powerpoint/2010/main" val="2994797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4" name="Immagine 3">
            <a:extLst>
              <a:ext uri="{FF2B5EF4-FFF2-40B4-BE49-F238E27FC236}">
                <a16:creationId xmlns:a16="http://schemas.microsoft.com/office/drawing/2014/main" id="{4D1B95F2-63E5-4969-A3BA-34CBA7EC5206}"/>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289115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F0398F3-967F-4935-AC3E-548293F2A055}"/>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382890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7A06497B-E91D-4052-B585-42C365DEF34A}"/>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1229604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9CB1BB97-472A-40B0-94E3-8CA96B3B4E23}"/>
              </a:ext>
            </a:extLst>
          </p:cNvPr>
          <p:cNvPicPr>
            <a:picLocks noChangeAspect="1"/>
          </p:cNvPicPr>
          <p:nvPr/>
        </p:nvPicPr>
        <p:blipFill>
          <a:blip r:embed="rId3"/>
          <a:stretch>
            <a:fillRect/>
          </a:stretch>
        </p:blipFill>
        <p:spPr>
          <a:xfrm>
            <a:off x="1719262" y="1571625"/>
            <a:ext cx="8753475" cy="3714750"/>
          </a:xfrm>
          <a:prstGeom prst="rect">
            <a:avLst/>
          </a:prstGeom>
        </p:spPr>
      </p:pic>
    </p:spTree>
    <p:extLst>
      <p:ext uri="{BB962C8B-B14F-4D97-AF65-F5344CB8AC3E}">
        <p14:creationId xmlns:p14="http://schemas.microsoft.com/office/powerpoint/2010/main" val="119200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20C5C1B4-D3CF-42FE-B2F5-4B8A4AF0F482}"/>
              </a:ext>
            </a:extLst>
          </p:cNvPr>
          <p:cNvPicPr>
            <a:picLocks noChangeAspect="1"/>
          </p:cNvPicPr>
          <p:nvPr/>
        </p:nvPicPr>
        <p:blipFill>
          <a:blip r:embed="rId3"/>
          <a:stretch>
            <a:fillRect/>
          </a:stretch>
        </p:blipFill>
        <p:spPr>
          <a:xfrm>
            <a:off x="1719262" y="1481137"/>
            <a:ext cx="8753475" cy="3895725"/>
          </a:xfrm>
          <a:prstGeom prst="rect">
            <a:avLst/>
          </a:prstGeom>
        </p:spPr>
      </p:pic>
    </p:spTree>
    <p:extLst>
      <p:ext uri="{BB962C8B-B14F-4D97-AF65-F5344CB8AC3E}">
        <p14:creationId xmlns:p14="http://schemas.microsoft.com/office/powerpoint/2010/main" val="358657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27D4B0A7-3A3E-4AE7-923C-9CCD9C15DD39}"/>
              </a:ext>
            </a:extLst>
          </p:cNvPr>
          <p:cNvPicPr>
            <a:picLocks noChangeAspect="1"/>
          </p:cNvPicPr>
          <p:nvPr/>
        </p:nvPicPr>
        <p:blipFill>
          <a:blip r:embed="rId3"/>
          <a:stretch>
            <a:fillRect/>
          </a:stretch>
        </p:blipFill>
        <p:spPr>
          <a:xfrm>
            <a:off x="1719262" y="1481137"/>
            <a:ext cx="8753475" cy="3895725"/>
          </a:xfrm>
          <a:prstGeom prst="rect">
            <a:avLst/>
          </a:prstGeom>
        </p:spPr>
      </p:pic>
    </p:spTree>
    <p:extLst>
      <p:ext uri="{BB962C8B-B14F-4D97-AF65-F5344CB8AC3E}">
        <p14:creationId xmlns:p14="http://schemas.microsoft.com/office/powerpoint/2010/main" val="2114781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400DA697-C1B7-4568-B644-E7522E73794A}"/>
              </a:ext>
            </a:extLst>
          </p:cNvPr>
          <p:cNvPicPr>
            <a:picLocks noChangeAspect="1"/>
          </p:cNvPicPr>
          <p:nvPr/>
        </p:nvPicPr>
        <p:blipFill>
          <a:blip r:embed="rId3"/>
          <a:stretch>
            <a:fillRect/>
          </a:stretch>
        </p:blipFill>
        <p:spPr>
          <a:xfrm>
            <a:off x="1719262" y="1390650"/>
            <a:ext cx="8753475" cy="4076700"/>
          </a:xfrm>
          <a:prstGeom prst="rect">
            <a:avLst/>
          </a:prstGeom>
        </p:spPr>
      </p:pic>
    </p:spTree>
    <p:extLst>
      <p:ext uri="{BB962C8B-B14F-4D97-AF65-F5344CB8AC3E}">
        <p14:creationId xmlns:p14="http://schemas.microsoft.com/office/powerpoint/2010/main" val="387891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3B6E6B2C-B7BF-4FE5-B39D-57644E13A7FF}"/>
              </a:ext>
            </a:extLst>
          </p:cNvPr>
          <p:cNvPicPr>
            <a:picLocks noChangeAspect="1"/>
          </p:cNvPicPr>
          <p:nvPr/>
        </p:nvPicPr>
        <p:blipFill>
          <a:blip r:embed="rId3"/>
          <a:stretch>
            <a:fillRect/>
          </a:stretch>
        </p:blipFill>
        <p:spPr>
          <a:xfrm>
            <a:off x="1719262" y="1481137"/>
            <a:ext cx="8753475" cy="3895725"/>
          </a:xfrm>
          <a:prstGeom prst="rect">
            <a:avLst/>
          </a:prstGeom>
        </p:spPr>
      </p:pic>
    </p:spTree>
    <p:extLst>
      <p:ext uri="{BB962C8B-B14F-4D97-AF65-F5344CB8AC3E}">
        <p14:creationId xmlns:p14="http://schemas.microsoft.com/office/powerpoint/2010/main" val="448450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8590171E-4E86-4B7C-9C8E-5A2C58E29027}"/>
              </a:ext>
            </a:extLst>
          </p:cNvPr>
          <p:cNvPicPr>
            <a:picLocks noChangeAspect="1"/>
          </p:cNvPicPr>
          <p:nvPr/>
        </p:nvPicPr>
        <p:blipFill>
          <a:blip r:embed="rId3"/>
          <a:stretch>
            <a:fillRect/>
          </a:stretch>
        </p:blipFill>
        <p:spPr>
          <a:xfrm>
            <a:off x="1719262" y="1209675"/>
            <a:ext cx="8753475" cy="4438650"/>
          </a:xfrm>
          <a:prstGeom prst="rect">
            <a:avLst/>
          </a:prstGeom>
        </p:spPr>
      </p:pic>
    </p:spTree>
    <p:extLst>
      <p:ext uri="{BB962C8B-B14F-4D97-AF65-F5344CB8AC3E}">
        <p14:creationId xmlns:p14="http://schemas.microsoft.com/office/powerpoint/2010/main" val="194174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DBBF7376-5709-4033-A0DC-3C7272DEBA73}"/>
              </a:ext>
            </a:extLst>
          </p:cNvPr>
          <p:cNvPicPr>
            <a:picLocks noChangeAspect="1"/>
          </p:cNvPicPr>
          <p:nvPr/>
        </p:nvPicPr>
        <p:blipFill>
          <a:blip r:embed="rId3"/>
          <a:stretch>
            <a:fillRect/>
          </a:stretch>
        </p:blipFill>
        <p:spPr>
          <a:xfrm>
            <a:off x="1719262" y="1571625"/>
            <a:ext cx="8753475" cy="3714750"/>
          </a:xfrm>
          <a:prstGeom prst="rect">
            <a:avLst/>
          </a:prstGeom>
        </p:spPr>
      </p:pic>
    </p:spTree>
    <p:extLst>
      <p:ext uri="{BB962C8B-B14F-4D97-AF65-F5344CB8AC3E}">
        <p14:creationId xmlns:p14="http://schemas.microsoft.com/office/powerpoint/2010/main" val="130964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rtlCol="0"/>
          <a:lstStyle/>
          <a:p>
            <a:pPr rtl="0"/>
            <a:r>
              <a:rPr lang="it-IT" dirty="0"/>
              <a:t>L’Ente in breve: organizzazione e personale al 31.12.2019</a:t>
            </a:r>
          </a:p>
        </p:txBody>
      </p:sp>
      <p:graphicFrame>
        <p:nvGraphicFramePr>
          <p:cNvPr id="4" name="Grafico 3" descr="Grafico circolare">
            <a:extLst>
              <a:ext uri="{FF2B5EF4-FFF2-40B4-BE49-F238E27FC236}">
                <a16:creationId xmlns:a16="http://schemas.microsoft.com/office/drawing/2014/main" id="{8329B45F-C605-4C73-B86F-64F7345650CD}"/>
              </a:ext>
            </a:extLst>
          </p:cNvPr>
          <p:cNvGraphicFramePr/>
          <p:nvPr>
            <p:extLst>
              <p:ext uri="{D42A27DB-BD31-4B8C-83A1-F6EECF244321}">
                <p14:modId xmlns:p14="http://schemas.microsoft.com/office/powerpoint/2010/main" val="1109980400"/>
              </p:ext>
            </p:extLst>
          </p:nvPr>
        </p:nvGraphicFramePr>
        <p:xfrm>
          <a:off x="446314" y="1309161"/>
          <a:ext cx="5054253" cy="4613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descr="Grafico circolare">
            <a:extLst>
              <a:ext uri="{FF2B5EF4-FFF2-40B4-BE49-F238E27FC236}">
                <a16:creationId xmlns:a16="http://schemas.microsoft.com/office/drawing/2014/main" id="{FBF7ECDB-5910-4236-9213-FBE3B5D70CD3}"/>
              </a:ext>
            </a:extLst>
          </p:cNvPr>
          <p:cNvGraphicFramePr/>
          <p:nvPr>
            <p:extLst>
              <p:ext uri="{D42A27DB-BD31-4B8C-83A1-F6EECF244321}">
                <p14:modId xmlns:p14="http://schemas.microsoft.com/office/powerpoint/2010/main" val="2226259702"/>
              </p:ext>
            </p:extLst>
          </p:nvPr>
        </p:nvGraphicFramePr>
        <p:xfrm>
          <a:off x="6305765" y="1309162"/>
          <a:ext cx="5054253" cy="4613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ella 10">
            <a:extLst>
              <a:ext uri="{FF2B5EF4-FFF2-40B4-BE49-F238E27FC236}">
                <a16:creationId xmlns:a16="http://schemas.microsoft.com/office/drawing/2014/main" id="{FB4BDB7D-48E2-4571-8B82-BE2448FA88C5}"/>
              </a:ext>
            </a:extLst>
          </p:cNvPr>
          <p:cNvGraphicFramePr>
            <a:graphicFrameLocks noGrp="1"/>
          </p:cNvGraphicFramePr>
          <p:nvPr>
            <p:extLst>
              <p:ext uri="{D42A27DB-BD31-4B8C-83A1-F6EECF244321}">
                <p14:modId xmlns:p14="http://schemas.microsoft.com/office/powerpoint/2010/main" val="2422597798"/>
              </p:ext>
            </p:extLst>
          </p:nvPr>
        </p:nvGraphicFramePr>
        <p:xfrm>
          <a:off x="5693010" y="1309162"/>
          <a:ext cx="5667008" cy="4770442"/>
        </p:xfrm>
        <a:graphic>
          <a:graphicData uri="http://schemas.openxmlformats.org/drawingml/2006/table">
            <a:tbl>
              <a:tblPr firstRow="1" firstCol="1" bandRow="1"/>
              <a:tblGrid>
                <a:gridCol w="1796534">
                  <a:extLst>
                    <a:ext uri="{9D8B030D-6E8A-4147-A177-3AD203B41FA5}">
                      <a16:colId xmlns:a16="http://schemas.microsoft.com/office/drawing/2014/main" val="2310985463"/>
                    </a:ext>
                  </a:extLst>
                </a:gridCol>
                <a:gridCol w="1162463">
                  <a:extLst>
                    <a:ext uri="{9D8B030D-6E8A-4147-A177-3AD203B41FA5}">
                      <a16:colId xmlns:a16="http://schemas.microsoft.com/office/drawing/2014/main" val="2879901468"/>
                    </a:ext>
                  </a:extLst>
                </a:gridCol>
                <a:gridCol w="277406">
                  <a:extLst>
                    <a:ext uri="{9D8B030D-6E8A-4147-A177-3AD203B41FA5}">
                      <a16:colId xmlns:a16="http://schemas.microsoft.com/office/drawing/2014/main" val="2132733693"/>
                    </a:ext>
                  </a:extLst>
                </a:gridCol>
                <a:gridCol w="1268142">
                  <a:extLst>
                    <a:ext uri="{9D8B030D-6E8A-4147-A177-3AD203B41FA5}">
                      <a16:colId xmlns:a16="http://schemas.microsoft.com/office/drawing/2014/main" val="974704335"/>
                    </a:ext>
                  </a:extLst>
                </a:gridCol>
                <a:gridCol w="1162463">
                  <a:extLst>
                    <a:ext uri="{9D8B030D-6E8A-4147-A177-3AD203B41FA5}">
                      <a16:colId xmlns:a16="http://schemas.microsoft.com/office/drawing/2014/main" val="2786195210"/>
                    </a:ext>
                  </a:extLst>
                </a:gridCol>
              </a:tblGrid>
              <a:tr h="158592">
                <a:tc>
                  <a:txBody>
                    <a:bodyPr/>
                    <a:lstStyle/>
                    <a:p>
                      <a:pPr algn="l" fontAlgn="ctr"/>
                      <a:r>
                        <a:rPr lang="it-IT" sz="900" b="1" i="0" u="none" strike="noStrike">
                          <a:solidFill>
                            <a:srgbClr val="FFFFFF"/>
                          </a:solidFill>
                          <a:effectLst/>
                          <a:latin typeface="Century Gothic" panose="020B0502020202020204" pitchFamily="34" charset="0"/>
                        </a:rPr>
                        <a:t>Ufficio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b"/>
                      <a:r>
                        <a:rPr lang="it-IT" sz="900" b="1" i="1" u="none" strike="noStrike">
                          <a:solidFill>
                            <a:srgbClr val="FFFFFF"/>
                          </a:solidFill>
                          <a:effectLst/>
                          <a:latin typeface="Century Gothic" panose="020B0502020202020204" pitchFamily="34" charset="0"/>
                        </a:rPr>
                        <a:t>Totale Dipendenti</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rowSpan="26">
                  <a:txBody>
                    <a:bodyPr/>
                    <a:lstStyle/>
                    <a:p>
                      <a:pPr algn="ctr" fontAlgn="b"/>
                      <a:r>
                        <a:rPr lang="it-IT" sz="900" b="1" i="1" u="none" strike="noStrike">
                          <a:solidFill>
                            <a:srgbClr val="FFFFFF"/>
                          </a:solidFill>
                          <a:effectLst/>
                          <a:latin typeface="Century Gothic" panose="020B0502020202020204" pitchFamily="34" charset="0"/>
                        </a:rPr>
                        <a:t> </a:t>
                      </a:r>
                    </a:p>
                  </a:txBody>
                  <a:tcPr marL="7930" marR="7930" marT="79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1" i="0" u="none" strike="noStrike">
                          <a:solidFill>
                            <a:srgbClr val="FFFFFF"/>
                          </a:solidFill>
                          <a:effectLst/>
                          <a:latin typeface="Century Gothic" panose="020B0502020202020204" pitchFamily="34" charset="0"/>
                        </a:rPr>
                        <a:t>Ufficio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b"/>
                      <a:r>
                        <a:rPr lang="it-IT" sz="900" b="1" i="1" u="none" strike="noStrike">
                          <a:solidFill>
                            <a:srgbClr val="FFFFFF"/>
                          </a:solidFill>
                          <a:effectLst/>
                          <a:latin typeface="Century Gothic" panose="020B0502020202020204" pitchFamily="34" charset="0"/>
                        </a:rPr>
                        <a:t>Totale Dipendenti</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875619516"/>
                  </a:ext>
                </a:extLst>
              </a:tr>
              <a:tr h="158592">
                <a:tc>
                  <a:txBody>
                    <a:bodyPr/>
                    <a:lstStyle/>
                    <a:p>
                      <a:pPr algn="l" fontAlgn="ctr"/>
                      <a:r>
                        <a:rPr lang="it-IT" sz="900" b="0" i="0" u="none" strike="noStrike">
                          <a:solidFill>
                            <a:srgbClr val="1F4E78"/>
                          </a:solidFill>
                          <a:effectLst/>
                          <a:latin typeface="Century Gothic" panose="020B0502020202020204" pitchFamily="34" charset="0"/>
                        </a:rPr>
                        <a:t>Agricoltura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Patrimonio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163114"/>
                  </a:ext>
                </a:extLst>
              </a:tr>
              <a:tr h="158592">
                <a:tc>
                  <a:txBody>
                    <a:bodyPr/>
                    <a:lstStyle/>
                    <a:p>
                      <a:pPr algn="l" fontAlgn="ctr"/>
                      <a:r>
                        <a:rPr lang="it-IT" sz="900" b="0" i="0" u="none" strike="noStrike">
                          <a:solidFill>
                            <a:srgbClr val="1F4E78"/>
                          </a:solidFill>
                          <a:effectLst/>
                          <a:latin typeface="Century Gothic" panose="020B0502020202020204" pitchFamily="34" charset="0"/>
                        </a:rPr>
                        <a:t>Ambiente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Personale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4</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304574"/>
                  </a:ext>
                </a:extLst>
              </a:tr>
              <a:tr h="158592">
                <a:tc>
                  <a:txBody>
                    <a:bodyPr/>
                    <a:lstStyle/>
                    <a:p>
                      <a:pPr algn="l" fontAlgn="ctr"/>
                      <a:r>
                        <a:rPr lang="it-IT" sz="900" b="0" i="0" u="none" strike="noStrike">
                          <a:solidFill>
                            <a:srgbClr val="1F4E78"/>
                          </a:solidFill>
                          <a:effectLst/>
                          <a:latin typeface="Century Gothic" panose="020B0502020202020204" pitchFamily="34" charset="0"/>
                        </a:rPr>
                        <a:t>Anagrafe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Politiche abitative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58"/>
                  </a:ext>
                </a:extLst>
              </a:tr>
              <a:tr h="158592">
                <a:tc>
                  <a:txBody>
                    <a:bodyPr/>
                    <a:lstStyle/>
                    <a:p>
                      <a:pPr algn="l" fontAlgn="ctr"/>
                      <a:r>
                        <a:rPr lang="it-IT" sz="900" b="0" i="0" u="none" strike="noStrike">
                          <a:solidFill>
                            <a:srgbClr val="1F4E78"/>
                          </a:solidFill>
                          <a:effectLst/>
                          <a:latin typeface="Century Gothic" panose="020B0502020202020204" pitchFamily="34" charset="0"/>
                        </a:rPr>
                        <a:t>Appalti e contratti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5</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Polizia Amministrativa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924231"/>
                  </a:ext>
                </a:extLst>
              </a:tr>
              <a:tr h="158592">
                <a:tc>
                  <a:txBody>
                    <a:bodyPr/>
                    <a:lstStyle/>
                    <a:p>
                      <a:pPr algn="l" fontAlgn="ctr"/>
                      <a:r>
                        <a:rPr lang="it-IT" sz="900" b="0" i="0" u="none" strike="noStrike">
                          <a:solidFill>
                            <a:srgbClr val="1F4E78"/>
                          </a:solidFill>
                          <a:effectLst/>
                          <a:latin typeface="Century Gothic" panose="020B0502020202020204" pitchFamily="34" charset="0"/>
                        </a:rPr>
                        <a:t>Archivio e protocollo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Polizia Municipale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41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101352"/>
                  </a:ext>
                </a:extLst>
              </a:tr>
              <a:tr h="287051">
                <a:tc>
                  <a:txBody>
                    <a:bodyPr/>
                    <a:lstStyle/>
                    <a:p>
                      <a:pPr algn="l" fontAlgn="ctr"/>
                      <a:r>
                        <a:rPr lang="it-IT" sz="900" b="0" i="0" u="none" strike="noStrike">
                          <a:solidFill>
                            <a:srgbClr val="1F4E78"/>
                          </a:solidFill>
                          <a:effectLst/>
                          <a:latin typeface="Century Gothic" panose="020B0502020202020204" pitchFamily="34" charset="0"/>
                        </a:rPr>
                        <a:t>Asilo nido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8</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Pubblica illuminazione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447051"/>
                  </a:ext>
                </a:extLst>
              </a:tr>
              <a:tr h="158592">
                <a:tc>
                  <a:txBody>
                    <a:bodyPr/>
                    <a:lstStyle/>
                    <a:p>
                      <a:pPr algn="l" fontAlgn="ctr"/>
                      <a:r>
                        <a:rPr lang="it-IT" sz="900" b="0" i="0" u="none" strike="noStrike">
                          <a:solidFill>
                            <a:srgbClr val="1F4E78"/>
                          </a:solidFill>
                          <a:effectLst/>
                          <a:latin typeface="Century Gothic" panose="020B0502020202020204" pitchFamily="34" charset="0"/>
                        </a:rPr>
                        <a:t>Assistenza disabili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Ragioneria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647820"/>
                  </a:ext>
                </a:extLst>
              </a:tr>
              <a:tr h="174451">
                <a:tc>
                  <a:txBody>
                    <a:bodyPr/>
                    <a:lstStyle/>
                    <a:p>
                      <a:pPr algn="l" fontAlgn="ctr"/>
                      <a:r>
                        <a:rPr lang="it-IT" sz="900" b="0" i="0" u="none" strike="noStrike">
                          <a:solidFill>
                            <a:srgbClr val="1F4E78"/>
                          </a:solidFill>
                          <a:effectLst/>
                          <a:latin typeface="Century Gothic" panose="020B0502020202020204" pitchFamily="34" charset="0"/>
                        </a:rPr>
                        <a:t>Assistenza minori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Refezione scolastica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5</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596920"/>
                  </a:ext>
                </a:extLst>
              </a:tr>
              <a:tr h="287051">
                <a:tc>
                  <a:txBody>
                    <a:bodyPr/>
                    <a:lstStyle/>
                    <a:p>
                      <a:pPr algn="l" fontAlgn="ctr"/>
                      <a:r>
                        <a:rPr lang="it-IT" sz="900" b="0" i="0" u="none" strike="noStrike" dirty="0">
                          <a:solidFill>
                            <a:srgbClr val="1F4E78"/>
                          </a:solidFill>
                          <a:effectLst/>
                          <a:latin typeface="Century Gothic" panose="020B0502020202020204" pitchFamily="34" charset="0"/>
                        </a:rPr>
                        <a:t>Associazionismo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Relazioni con il pubblico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940058"/>
                  </a:ext>
                </a:extLst>
              </a:tr>
              <a:tr h="174451">
                <a:tc>
                  <a:txBody>
                    <a:bodyPr/>
                    <a:lstStyle/>
                    <a:p>
                      <a:pPr algn="l" fontAlgn="ctr"/>
                      <a:r>
                        <a:rPr lang="it-IT" sz="900" b="0" i="0" u="none" strike="noStrike">
                          <a:solidFill>
                            <a:srgbClr val="1F4E78"/>
                          </a:solidFill>
                          <a:effectLst/>
                          <a:latin typeface="Century Gothic" panose="020B0502020202020204" pitchFamily="34" charset="0"/>
                        </a:rPr>
                        <a:t>Biblioteca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Riscossioni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184188"/>
                  </a:ext>
                </a:extLst>
              </a:tr>
              <a:tr h="174451">
                <a:tc>
                  <a:txBody>
                    <a:bodyPr/>
                    <a:lstStyle/>
                    <a:p>
                      <a:pPr algn="l" fontAlgn="ctr"/>
                      <a:r>
                        <a:rPr lang="it-IT" sz="900" b="0" i="0" u="none" strike="noStrike">
                          <a:solidFill>
                            <a:srgbClr val="1F4E78"/>
                          </a:solidFill>
                          <a:effectLst/>
                          <a:latin typeface="Century Gothic" panose="020B0502020202020204" pitchFamily="34" charset="0"/>
                        </a:rPr>
                        <a:t>Cimitero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Segreteria generale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394504"/>
                  </a:ext>
                </a:extLst>
              </a:tr>
              <a:tr h="174451">
                <a:tc>
                  <a:txBody>
                    <a:bodyPr/>
                    <a:lstStyle/>
                    <a:p>
                      <a:pPr algn="l" fontAlgn="ctr"/>
                      <a:r>
                        <a:rPr lang="it-IT" sz="900" b="0" i="0" u="none" strike="noStrike">
                          <a:solidFill>
                            <a:srgbClr val="1F4E78"/>
                          </a:solidFill>
                          <a:effectLst/>
                          <a:latin typeface="Century Gothic" panose="020B0502020202020204" pitchFamily="34" charset="0"/>
                        </a:rPr>
                        <a:t>Commercio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Servizi generali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36741"/>
                  </a:ext>
                </a:extLst>
              </a:tr>
              <a:tr h="174451">
                <a:tc>
                  <a:txBody>
                    <a:bodyPr/>
                    <a:lstStyle/>
                    <a:p>
                      <a:pPr algn="l" fontAlgn="ctr"/>
                      <a:r>
                        <a:rPr lang="it-IT" sz="900" b="0" i="0" u="none" strike="noStrike">
                          <a:solidFill>
                            <a:srgbClr val="1F4E78"/>
                          </a:solidFill>
                          <a:effectLst/>
                          <a:latin typeface="Century Gothic" panose="020B0502020202020204" pitchFamily="34" charset="0"/>
                        </a:rPr>
                        <a:t>Consiglio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Servizi manutentivi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757716"/>
                  </a:ext>
                </a:extLst>
              </a:tr>
              <a:tr h="174451">
                <a:tc>
                  <a:txBody>
                    <a:bodyPr/>
                    <a:lstStyle/>
                    <a:p>
                      <a:pPr algn="l" fontAlgn="ctr"/>
                      <a:r>
                        <a:rPr lang="it-IT" sz="900" b="0" i="0" u="none" strike="noStrike">
                          <a:solidFill>
                            <a:srgbClr val="1F4E78"/>
                          </a:solidFill>
                          <a:effectLst/>
                          <a:latin typeface="Century Gothic" panose="020B0502020202020204" pitchFamily="34" charset="0"/>
                        </a:rPr>
                        <a:t>Contenzioso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5</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Servizi sociali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082206"/>
                  </a:ext>
                </a:extLst>
              </a:tr>
              <a:tr h="174451">
                <a:tc>
                  <a:txBody>
                    <a:bodyPr/>
                    <a:lstStyle/>
                    <a:p>
                      <a:pPr algn="l" fontAlgn="ctr"/>
                      <a:r>
                        <a:rPr lang="it-IT" sz="900" b="0" i="0" u="none" strike="noStrike">
                          <a:solidFill>
                            <a:srgbClr val="1F4E78"/>
                          </a:solidFill>
                          <a:effectLst/>
                          <a:latin typeface="Century Gothic" panose="020B0502020202020204" pitchFamily="34" charset="0"/>
                        </a:rPr>
                        <a:t>Controllo di gestione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Servizio informatico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450384"/>
                  </a:ext>
                </a:extLst>
              </a:tr>
              <a:tr h="174451">
                <a:tc>
                  <a:txBody>
                    <a:bodyPr/>
                    <a:lstStyle/>
                    <a:p>
                      <a:pPr algn="l" fontAlgn="ctr"/>
                      <a:r>
                        <a:rPr lang="it-IT" sz="900" b="0" i="0" u="none" strike="noStrike">
                          <a:solidFill>
                            <a:srgbClr val="1F4E78"/>
                          </a:solidFill>
                          <a:effectLst/>
                          <a:latin typeface="Century Gothic" panose="020B0502020202020204" pitchFamily="34" charset="0"/>
                        </a:rPr>
                        <a:t>Cultura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Sport</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815661"/>
                  </a:ext>
                </a:extLst>
              </a:tr>
              <a:tr h="174451">
                <a:tc>
                  <a:txBody>
                    <a:bodyPr/>
                    <a:lstStyle/>
                    <a:p>
                      <a:pPr algn="l" fontAlgn="ctr"/>
                      <a:r>
                        <a:rPr lang="it-IT" sz="900" b="0" i="0" u="none" strike="noStrike">
                          <a:solidFill>
                            <a:srgbClr val="1F4E78"/>
                          </a:solidFill>
                          <a:effectLst/>
                          <a:latin typeface="Century Gothic" panose="020B0502020202020204" pitchFamily="34" charset="0"/>
                        </a:rPr>
                        <a:t>Diritto allo studio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Staff direzione A.O. V</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4</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763986"/>
                  </a:ext>
                </a:extLst>
              </a:tr>
              <a:tr h="174451">
                <a:tc>
                  <a:txBody>
                    <a:bodyPr/>
                    <a:lstStyle/>
                    <a:p>
                      <a:pPr algn="l" fontAlgn="ctr"/>
                      <a:r>
                        <a:rPr lang="it-IT" sz="900" b="0" i="0" u="none" strike="noStrike">
                          <a:solidFill>
                            <a:srgbClr val="1F4E78"/>
                          </a:solidFill>
                          <a:effectLst/>
                          <a:latin typeface="Century Gothic" panose="020B0502020202020204" pitchFamily="34" charset="0"/>
                        </a:rPr>
                        <a:t>Ecologia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Staff sindaco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123972"/>
                  </a:ext>
                </a:extLst>
              </a:tr>
              <a:tr h="174451">
                <a:tc>
                  <a:txBody>
                    <a:bodyPr/>
                    <a:lstStyle/>
                    <a:p>
                      <a:pPr algn="l" fontAlgn="ctr"/>
                      <a:r>
                        <a:rPr lang="it-IT" sz="900" b="0" i="0" u="none" strike="noStrike">
                          <a:solidFill>
                            <a:srgbClr val="1F4E78"/>
                          </a:solidFill>
                          <a:effectLst/>
                          <a:latin typeface="Century Gothic" panose="020B0502020202020204" pitchFamily="34" charset="0"/>
                        </a:rPr>
                        <a:t>Economato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Stato civile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843795"/>
                  </a:ext>
                </a:extLst>
              </a:tr>
              <a:tr h="174451">
                <a:tc>
                  <a:txBody>
                    <a:bodyPr/>
                    <a:lstStyle/>
                    <a:p>
                      <a:pPr algn="l" fontAlgn="ctr"/>
                      <a:r>
                        <a:rPr lang="it-IT" sz="900" b="0" i="0" u="none" strike="noStrike">
                          <a:solidFill>
                            <a:srgbClr val="1F4E78"/>
                          </a:solidFill>
                          <a:effectLst/>
                          <a:latin typeface="Century Gothic" panose="020B0502020202020204" pitchFamily="34" charset="0"/>
                        </a:rPr>
                        <a:t>Elettorale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SUAP</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5</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204360"/>
                  </a:ext>
                </a:extLst>
              </a:tr>
              <a:tr h="174451">
                <a:tc>
                  <a:txBody>
                    <a:bodyPr/>
                    <a:lstStyle/>
                    <a:p>
                      <a:pPr algn="l" fontAlgn="ctr"/>
                      <a:r>
                        <a:rPr lang="it-IT" sz="900" b="0" i="0" u="none" strike="noStrike">
                          <a:solidFill>
                            <a:srgbClr val="1F4E78"/>
                          </a:solidFill>
                          <a:effectLst/>
                          <a:latin typeface="Century Gothic" panose="020B0502020202020204" pitchFamily="34" charset="0"/>
                        </a:rPr>
                        <a:t>Finanziamenti comunitari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Trasporto scolastico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976860"/>
                  </a:ext>
                </a:extLst>
              </a:tr>
              <a:tr h="287051">
                <a:tc>
                  <a:txBody>
                    <a:bodyPr/>
                    <a:lstStyle/>
                    <a:p>
                      <a:pPr algn="l" fontAlgn="ctr"/>
                      <a:r>
                        <a:rPr lang="it-IT" sz="900" b="0" i="0" u="none" strike="noStrike">
                          <a:solidFill>
                            <a:srgbClr val="1F4E78"/>
                          </a:solidFill>
                          <a:effectLst/>
                          <a:latin typeface="Century Gothic" panose="020B0502020202020204" pitchFamily="34" charset="0"/>
                        </a:rPr>
                        <a:t>Gestione economica del personale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Tributi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9</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840648"/>
                  </a:ext>
                </a:extLst>
              </a:tr>
              <a:tr h="174451">
                <a:tc>
                  <a:txBody>
                    <a:bodyPr/>
                    <a:lstStyle/>
                    <a:p>
                      <a:pPr algn="l" fontAlgn="ctr"/>
                      <a:r>
                        <a:rPr lang="it-IT" sz="900" b="0" i="0" u="none" strike="noStrike">
                          <a:solidFill>
                            <a:srgbClr val="1F4E78"/>
                          </a:solidFill>
                          <a:effectLst/>
                          <a:latin typeface="Century Gothic" panose="020B0502020202020204" pitchFamily="34" charset="0"/>
                        </a:rPr>
                        <a:t>Giudice di Pace</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Turismo</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3</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53327"/>
                  </a:ext>
                </a:extLst>
              </a:tr>
              <a:tr h="174451">
                <a:tc>
                  <a:txBody>
                    <a:bodyPr/>
                    <a:lstStyle/>
                    <a:p>
                      <a:pPr algn="l" fontAlgn="ctr"/>
                      <a:r>
                        <a:rPr lang="it-IT" sz="900" b="0" i="0" u="none" strike="noStrike">
                          <a:solidFill>
                            <a:srgbClr val="1F4E78"/>
                          </a:solidFill>
                          <a:effectLst/>
                          <a:latin typeface="Century Gothic" panose="020B0502020202020204" pitchFamily="34" charset="0"/>
                        </a:rPr>
                        <a:t>Lavori Pubblici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Urbanistica</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16</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74741"/>
                  </a:ext>
                </a:extLst>
              </a:tr>
              <a:tr h="182380">
                <a:tc>
                  <a:txBody>
                    <a:bodyPr/>
                    <a:lstStyle/>
                    <a:p>
                      <a:pPr algn="l" fontAlgn="ctr"/>
                      <a:r>
                        <a:rPr lang="it-IT" sz="900" b="0" i="0" u="none" strike="noStrike">
                          <a:solidFill>
                            <a:srgbClr val="1F4E78"/>
                          </a:solidFill>
                          <a:effectLst/>
                          <a:latin typeface="Century Gothic" panose="020B0502020202020204" pitchFamily="34" charset="0"/>
                        </a:rPr>
                        <a:t>Messi</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900" b="1" i="1" u="none" strike="noStrike">
                          <a:solidFill>
                            <a:srgbClr val="1F4E78"/>
                          </a:solidFill>
                          <a:effectLst/>
                          <a:latin typeface="Century Gothic" panose="020B0502020202020204" pitchFamily="34" charset="0"/>
                        </a:rPr>
                        <a:t>2</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l" fontAlgn="ctr"/>
                      <a:r>
                        <a:rPr lang="it-IT" sz="900" b="0" i="0" u="none" strike="noStrike">
                          <a:solidFill>
                            <a:srgbClr val="1F4E78"/>
                          </a:solidFill>
                          <a:effectLst/>
                          <a:latin typeface="Century Gothic" panose="020B0502020202020204" pitchFamily="34" charset="0"/>
                        </a:rPr>
                        <a:t>Viabilità</a:t>
                      </a:r>
                    </a:p>
                  </a:txBody>
                  <a:tcPr marL="7930" marR="7930" marT="79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t-IT" sz="900" b="1" i="1" u="none" strike="noStrike" dirty="0">
                          <a:solidFill>
                            <a:srgbClr val="1F4E78"/>
                          </a:solidFill>
                          <a:effectLst/>
                          <a:latin typeface="Century Gothic" panose="020B0502020202020204" pitchFamily="34" charset="0"/>
                        </a:rPr>
                        <a:t>1</a:t>
                      </a:r>
                    </a:p>
                  </a:txBody>
                  <a:tcPr marL="7930" marR="7930" marT="79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458719"/>
                  </a:ext>
                </a:extLst>
              </a:tr>
            </a:tbl>
          </a:graphicData>
        </a:graphic>
      </p:graphicFrame>
      <p:graphicFrame>
        <p:nvGraphicFramePr>
          <p:cNvPr id="13" name="Tabella 12">
            <a:extLst>
              <a:ext uri="{FF2B5EF4-FFF2-40B4-BE49-F238E27FC236}">
                <a16:creationId xmlns:a16="http://schemas.microsoft.com/office/drawing/2014/main" id="{ACBF5312-8C03-4047-99D9-D1CEEA2DD5A2}"/>
              </a:ext>
            </a:extLst>
          </p:cNvPr>
          <p:cNvGraphicFramePr>
            <a:graphicFrameLocks noGrp="1"/>
          </p:cNvGraphicFramePr>
          <p:nvPr>
            <p:extLst>
              <p:ext uri="{D42A27DB-BD31-4B8C-83A1-F6EECF244321}">
                <p14:modId xmlns:p14="http://schemas.microsoft.com/office/powerpoint/2010/main" val="524220125"/>
              </p:ext>
            </p:extLst>
          </p:nvPr>
        </p:nvGraphicFramePr>
        <p:xfrm>
          <a:off x="1227190" y="2282410"/>
          <a:ext cx="3492500" cy="1333500"/>
        </p:xfrm>
        <a:graphic>
          <a:graphicData uri="http://schemas.openxmlformats.org/drawingml/2006/table">
            <a:tbl>
              <a:tblPr/>
              <a:tblGrid>
                <a:gridCol w="2324100">
                  <a:extLst>
                    <a:ext uri="{9D8B030D-6E8A-4147-A177-3AD203B41FA5}">
                      <a16:colId xmlns:a16="http://schemas.microsoft.com/office/drawing/2014/main" val="670366158"/>
                    </a:ext>
                  </a:extLst>
                </a:gridCol>
                <a:gridCol w="1168400">
                  <a:extLst>
                    <a:ext uri="{9D8B030D-6E8A-4147-A177-3AD203B41FA5}">
                      <a16:colId xmlns:a16="http://schemas.microsoft.com/office/drawing/2014/main" val="99827877"/>
                    </a:ext>
                  </a:extLst>
                </a:gridCol>
              </a:tblGrid>
              <a:tr h="190500">
                <a:tc>
                  <a:txBody>
                    <a:bodyPr/>
                    <a:lstStyle/>
                    <a:p>
                      <a:pPr algn="l" fontAlgn="ctr"/>
                      <a:r>
                        <a:rPr lang="it-IT" sz="1100" b="1" i="0" u="none" strike="noStrike">
                          <a:solidFill>
                            <a:srgbClr val="FFFFFF"/>
                          </a:solidFill>
                          <a:effectLst/>
                          <a:latin typeface="Century Gothic" panose="020B0502020202020204" pitchFamily="34" charset="0"/>
                        </a:rPr>
                        <a:t>Sindaco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Angelo ANNESE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14157"/>
                  </a:ext>
                </a:extLst>
              </a:tr>
              <a:tr h="190500">
                <a:tc>
                  <a:txBody>
                    <a:bodyPr/>
                    <a:lstStyle/>
                    <a:p>
                      <a:pPr algn="l" fontAlgn="ctr"/>
                      <a:r>
                        <a:rPr lang="it-IT" sz="1100" b="1" i="0" u="none" strike="noStrike" dirty="0">
                          <a:solidFill>
                            <a:srgbClr val="FFFFFF"/>
                          </a:solidFill>
                          <a:effectLst/>
                          <a:latin typeface="Century Gothic" panose="020B0502020202020204" pitchFamily="34" charset="0"/>
                        </a:rPr>
                        <a:t>Presidente Consiglio Comunale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Luigi COLUCCI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210677"/>
                  </a:ext>
                </a:extLst>
              </a:tr>
              <a:tr h="190500">
                <a:tc>
                  <a:txBody>
                    <a:bodyPr/>
                    <a:lstStyle/>
                    <a:p>
                      <a:pPr algn="l" fontAlgn="ctr"/>
                      <a:r>
                        <a:rPr lang="it-IT" sz="1100" b="1" i="0" u="none" strike="noStrike" dirty="0">
                          <a:solidFill>
                            <a:srgbClr val="FFFFFF"/>
                          </a:solidFill>
                          <a:effectLst/>
                          <a:latin typeface="Century Gothic" panose="020B0502020202020204" pitchFamily="34" charset="0"/>
                        </a:rPr>
                        <a:t>Consiglio Comunale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24 consiglieri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383343"/>
                  </a:ext>
                </a:extLst>
              </a:tr>
              <a:tr h="190500">
                <a:tc>
                  <a:txBody>
                    <a:bodyPr/>
                    <a:lstStyle/>
                    <a:p>
                      <a:pPr algn="l" fontAlgn="ctr"/>
                      <a:r>
                        <a:rPr lang="it-IT" sz="1100" b="1" i="0" u="none" strike="noStrike">
                          <a:solidFill>
                            <a:srgbClr val="FFFFFF"/>
                          </a:solidFill>
                          <a:effectLst/>
                          <a:latin typeface="Century Gothic" panose="020B0502020202020204" pitchFamily="34" charset="0"/>
                        </a:rPr>
                        <a:t>Giunta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7 assessori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71912"/>
                  </a:ext>
                </a:extLst>
              </a:tr>
              <a:tr h="190500">
                <a:tc>
                  <a:txBody>
                    <a:bodyPr/>
                    <a:lstStyle/>
                    <a:p>
                      <a:pPr algn="l" fontAlgn="ctr"/>
                      <a:r>
                        <a:rPr lang="it-IT" sz="1100" b="1" i="0" u="none" strike="noStrike">
                          <a:solidFill>
                            <a:srgbClr val="FFFFFF"/>
                          </a:solidFill>
                          <a:effectLst/>
                          <a:latin typeface="Century Gothic" panose="020B0502020202020204" pitchFamily="34" charset="0"/>
                        </a:rPr>
                        <a:t>Segretario Generale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350723"/>
                  </a:ext>
                </a:extLst>
              </a:tr>
              <a:tr h="190500">
                <a:tc>
                  <a:txBody>
                    <a:bodyPr/>
                    <a:lstStyle/>
                    <a:p>
                      <a:pPr algn="l" fontAlgn="ctr"/>
                      <a:r>
                        <a:rPr lang="it-IT" sz="1100" b="1" i="0" u="none" strike="noStrike">
                          <a:solidFill>
                            <a:srgbClr val="FFFFFF"/>
                          </a:solidFill>
                          <a:effectLst/>
                          <a:latin typeface="Century Gothic" panose="020B0502020202020204" pitchFamily="34" charset="0"/>
                        </a:rPr>
                        <a:t>Dirigenti Comunali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a:solidFill>
                            <a:srgbClr val="1F4E78"/>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827405"/>
                  </a:ext>
                </a:extLst>
              </a:tr>
              <a:tr h="190500">
                <a:tc>
                  <a:txBody>
                    <a:bodyPr/>
                    <a:lstStyle/>
                    <a:p>
                      <a:pPr algn="l" fontAlgn="ctr"/>
                      <a:r>
                        <a:rPr lang="it-IT" sz="1100" b="1" i="0" u="none" strike="noStrike">
                          <a:solidFill>
                            <a:srgbClr val="FFFFFF"/>
                          </a:solidFill>
                          <a:effectLst/>
                          <a:latin typeface="Century Gothic" panose="020B0502020202020204" pitchFamily="34" charset="0"/>
                        </a:rPr>
                        <a:t>Dipendenti Comunali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fontAlgn="ctr"/>
                      <a:r>
                        <a:rPr lang="it-IT" sz="1100" b="0" i="0" u="none" strike="noStrike" dirty="0">
                          <a:solidFill>
                            <a:srgbClr val="1F4E78"/>
                          </a:solidFill>
                          <a:effectLst/>
                          <a:latin typeface="Century Gothic" panose="020B0502020202020204" pitchFamily="34" charset="0"/>
                        </a:rPr>
                        <a:t>194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11407"/>
                  </a:ext>
                </a:extLst>
              </a:tr>
            </a:tbl>
          </a:graphicData>
        </a:graphic>
      </p:graphicFrame>
    </p:spTree>
    <p:extLst>
      <p:ext uri="{BB962C8B-B14F-4D97-AF65-F5344CB8AC3E}">
        <p14:creationId xmlns:p14="http://schemas.microsoft.com/office/powerpoint/2010/main" val="4030042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772358B2-04B5-4A7A-A866-DB4ABB88E74B}"/>
              </a:ext>
            </a:extLst>
          </p:cNvPr>
          <p:cNvPicPr>
            <a:picLocks noChangeAspect="1"/>
          </p:cNvPicPr>
          <p:nvPr/>
        </p:nvPicPr>
        <p:blipFill>
          <a:blip r:embed="rId3"/>
          <a:stretch>
            <a:fillRect/>
          </a:stretch>
        </p:blipFill>
        <p:spPr>
          <a:xfrm>
            <a:off x="1719262" y="1571625"/>
            <a:ext cx="8753475" cy="3714750"/>
          </a:xfrm>
          <a:prstGeom prst="rect">
            <a:avLst/>
          </a:prstGeom>
        </p:spPr>
      </p:pic>
    </p:spTree>
    <p:extLst>
      <p:ext uri="{BB962C8B-B14F-4D97-AF65-F5344CB8AC3E}">
        <p14:creationId xmlns:p14="http://schemas.microsoft.com/office/powerpoint/2010/main" val="790849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0C10D98-0AE0-4E84-9FB1-2AB1531197E2}"/>
              </a:ext>
            </a:extLst>
          </p:cNvPr>
          <p:cNvPicPr>
            <a:picLocks noChangeAspect="1"/>
          </p:cNvPicPr>
          <p:nvPr/>
        </p:nvPicPr>
        <p:blipFill>
          <a:blip r:embed="rId3"/>
          <a:stretch>
            <a:fillRect/>
          </a:stretch>
        </p:blipFill>
        <p:spPr>
          <a:xfrm>
            <a:off x="1719262" y="1571625"/>
            <a:ext cx="8753475" cy="3714750"/>
          </a:xfrm>
          <a:prstGeom prst="rect">
            <a:avLst/>
          </a:prstGeom>
        </p:spPr>
      </p:pic>
    </p:spTree>
    <p:extLst>
      <p:ext uri="{BB962C8B-B14F-4D97-AF65-F5344CB8AC3E}">
        <p14:creationId xmlns:p14="http://schemas.microsoft.com/office/powerpoint/2010/main" val="1833208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4822"/>
            <a:ext cx="10913702" cy="2086725"/>
          </a:xfrm>
        </p:spPr>
        <p:txBody>
          <a:bodyPr rtlCol="0"/>
          <a:lstStyle/>
          <a:p>
            <a:r>
              <a:rPr lang="it-IT" dirty="0"/>
              <a:t>Sezione II - Grado di realizzazione degli obiettivi</a:t>
            </a:r>
            <a:br>
              <a:rPr lang="it-IT" dirty="0"/>
            </a:br>
            <a:r>
              <a:rPr lang="it-IT" dirty="0"/>
              <a:t> </a:t>
            </a:r>
          </a:p>
        </p:txBody>
      </p:sp>
      <p:sp>
        <p:nvSpPr>
          <p:cNvPr id="21" name="Segnaposto testo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rtlCol="0"/>
          <a:lstStyle/>
          <a:p>
            <a:pPr rtl="0"/>
            <a:r>
              <a:rPr lang="it-IT" dirty="0">
                <a:solidFill>
                  <a:srgbClr val="FF6600"/>
                </a:solidFill>
              </a:rPr>
              <a:t>Monopoli </a:t>
            </a:r>
            <a:r>
              <a:rPr lang="it-IT" dirty="0" err="1">
                <a:solidFill>
                  <a:srgbClr val="FF6600"/>
                </a:solidFill>
              </a:rPr>
              <a:t>smart</a:t>
            </a:r>
            <a:endParaRPr lang="it-IT" dirty="0">
              <a:solidFill>
                <a:srgbClr val="FF6600"/>
              </a:solidFill>
            </a:endParaRPr>
          </a:p>
        </p:txBody>
      </p:sp>
      <p:sp>
        <p:nvSpPr>
          <p:cNvPr id="17" name="Segnaposto testo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rtlCol="0"/>
          <a:lstStyle/>
          <a:p>
            <a:pPr algn="just"/>
            <a:r>
              <a:rPr lang="it-IT" dirty="0"/>
              <a:t>Tale ambito strategico è trasversale rispetto agli altri, in quanto comprende obiettivi più generali che riguardano tutta la struttura comunale.</a:t>
            </a:r>
          </a:p>
          <a:p>
            <a:pPr algn="just"/>
            <a:r>
              <a:rPr lang="it-IT" dirty="0"/>
              <a:t>Per realizzare un ambizioso programma di mandato che renda concrete per i cittadini le opportunità indicate nei precedenti ambiti, è necessaria una Pubblica Amministrazione all’altezza della sfida: efficace, efficiente, trasparente e ad alto contenuto tecnologico.</a:t>
            </a:r>
          </a:p>
          <a:p>
            <a:pPr algn="just"/>
            <a:r>
              <a:rPr lang="it-IT" dirty="0"/>
              <a:t>Lavorare in questa direzione significa avere una struttura snella e performante, che utilizzi in maniera efficiente le risorse interne e che sia in grado di rispondere adeguatamente alle sollecitazioni esterne, ascoltando i cittadini e proponendo soluzioni ai loro bisogni.</a:t>
            </a:r>
          </a:p>
        </p:txBody>
      </p:sp>
      <p:sp>
        <p:nvSpPr>
          <p:cNvPr id="7" name="Rettangolo 6" descr="Blocco di sfondo numero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a:solidFill>
                <a:schemeClr val="tx1"/>
              </a:solidFill>
            </a:endParaRPr>
          </a:p>
        </p:txBody>
      </p:sp>
      <p:sp>
        <p:nvSpPr>
          <p:cNvPr id="8" name="Segnaposto numero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it-IT" b="1" smtClean="0">
                <a:solidFill>
                  <a:schemeClr val="bg1"/>
                </a:solidFill>
              </a:rPr>
              <a:pPr rtl="0"/>
              <a:t>62</a:t>
            </a:fld>
            <a:endParaRPr lang="it-IT" b="1">
              <a:solidFill>
                <a:schemeClr val="bg1"/>
              </a:solidFill>
            </a:endParaRPr>
          </a:p>
        </p:txBody>
      </p:sp>
      <p:pic>
        <p:nvPicPr>
          <p:cNvPr id="4" name="Segnaposto immagine 3">
            <a:extLst>
              <a:ext uri="{FF2B5EF4-FFF2-40B4-BE49-F238E27FC236}">
                <a16:creationId xmlns:a16="http://schemas.microsoft.com/office/drawing/2014/main" id="{34AD8EDE-390C-444D-A02D-BC81BFB5D723}"/>
              </a:ext>
            </a:extLst>
          </p:cNvPr>
          <p:cNvPicPr>
            <a:picLocks noGrp="1" noChangeAspect="1"/>
          </p:cNvPicPr>
          <p:nvPr>
            <p:ph type="pic" sz="quarter" idx="13"/>
          </p:nvPr>
        </p:nvPicPr>
        <p:blipFill>
          <a:blip r:embed="rId3"/>
          <a:srcRect l="20941" r="20941"/>
          <a:stretch>
            <a:fillRect/>
          </a:stretch>
        </p:blipFill>
        <p:spPr>
          <a:xfrm>
            <a:off x="6053004" y="2061165"/>
            <a:ext cx="5307012" cy="3883025"/>
          </a:xfrm>
          <a:solidFill>
            <a:srgbClr val="FF6600"/>
          </a:solidFill>
        </p:spPr>
      </p:pic>
    </p:spTree>
    <p:extLst>
      <p:ext uri="{BB962C8B-B14F-4D97-AF65-F5344CB8AC3E}">
        <p14:creationId xmlns:p14="http://schemas.microsoft.com/office/powerpoint/2010/main" val="1964840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025F95D-F3CD-4BCB-B906-FB944242A21F}"/>
              </a:ext>
            </a:extLst>
          </p:cNvPr>
          <p:cNvPicPr>
            <a:picLocks noChangeAspect="1"/>
          </p:cNvPicPr>
          <p:nvPr/>
        </p:nvPicPr>
        <p:blipFill>
          <a:blip r:embed="rId3"/>
          <a:stretch>
            <a:fillRect/>
          </a:stretch>
        </p:blipFill>
        <p:spPr>
          <a:xfrm>
            <a:off x="1719262" y="1747837"/>
            <a:ext cx="8753475" cy="3362325"/>
          </a:xfrm>
          <a:prstGeom prst="rect">
            <a:avLst/>
          </a:prstGeom>
        </p:spPr>
      </p:pic>
    </p:spTree>
    <p:extLst>
      <p:ext uri="{BB962C8B-B14F-4D97-AF65-F5344CB8AC3E}">
        <p14:creationId xmlns:p14="http://schemas.microsoft.com/office/powerpoint/2010/main" val="1519667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C5ED3E8-737E-4D86-8C4D-122719FFD738}"/>
              </a:ext>
            </a:extLst>
          </p:cNvPr>
          <p:cNvPicPr>
            <a:picLocks noChangeAspect="1"/>
          </p:cNvPicPr>
          <p:nvPr/>
        </p:nvPicPr>
        <p:blipFill>
          <a:blip r:embed="rId3"/>
          <a:stretch>
            <a:fillRect/>
          </a:stretch>
        </p:blipFill>
        <p:spPr>
          <a:xfrm>
            <a:off x="1719262" y="1747837"/>
            <a:ext cx="8753475" cy="3362325"/>
          </a:xfrm>
          <a:prstGeom prst="rect">
            <a:avLst/>
          </a:prstGeom>
        </p:spPr>
      </p:pic>
    </p:spTree>
    <p:extLst>
      <p:ext uri="{BB962C8B-B14F-4D97-AF65-F5344CB8AC3E}">
        <p14:creationId xmlns:p14="http://schemas.microsoft.com/office/powerpoint/2010/main" val="3019799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428FC58-8AAC-40B1-BC36-89F0DFE5297E}"/>
              </a:ext>
            </a:extLst>
          </p:cNvPr>
          <p:cNvPicPr>
            <a:picLocks noChangeAspect="1"/>
          </p:cNvPicPr>
          <p:nvPr/>
        </p:nvPicPr>
        <p:blipFill>
          <a:blip r:embed="rId3"/>
          <a:stretch>
            <a:fillRect/>
          </a:stretch>
        </p:blipFill>
        <p:spPr>
          <a:xfrm>
            <a:off x="1719262" y="1905000"/>
            <a:ext cx="8753475" cy="3048000"/>
          </a:xfrm>
          <a:prstGeom prst="rect">
            <a:avLst/>
          </a:prstGeom>
        </p:spPr>
      </p:pic>
    </p:spTree>
    <p:extLst>
      <p:ext uri="{BB962C8B-B14F-4D97-AF65-F5344CB8AC3E}">
        <p14:creationId xmlns:p14="http://schemas.microsoft.com/office/powerpoint/2010/main" val="3473396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7631313-E570-4949-BE38-9C0F44D7D961}"/>
              </a:ext>
            </a:extLst>
          </p:cNvPr>
          <p:cNvPicPr>
            <a:picLocks noChangeAspect="1"/>
          </p:cNvPicPr>
          <p:nvPr/>
        </p:nvPicPr>
        <p:blipFill>
          <a:blip r:embed="rId3"/>
          <a:stretch>
            <a:fillRect/>
          </a:stretch>
        </p:blipFill>
        <p:spPr>
          <a:xfrm>
            <a:off x="1719262" y="1905000"/>
            <a:ext cx="8753475" cy="3048000"/>
          </a:xfrm>
          <a:prstGeom prst="rect">
            <a:avLst/>
          </a:prstGeom>
        </p:spPr>
      </p:pic>
    </p:spTree>
    <p:extLst>
      <p:ext uri="{BB962C8B-B14F-4D97-AF65-F5344CB8AC3E}">
        <p14:creationId xmlns:p14="http://schemas.microsoft.com/office/powerpoint/2010/main" val="2995512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DE490514-AF70-4C29-9C32-C9AB06037574}"/>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739668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1798F295-073C-41D1-B574-9D90A67C7263}"/>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901291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89B27541-F361-48BA-998A-D31A9ABB3C11}"/>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277364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rtlCol="0"/>
          <a:lstStyle/>
          <a:p>
            <a:pPr rtl="0"/>
            <a:r>
              <a:rPr lang="it-IT" dirty="0"/>
              <a:t>L’Ente in breve: organigramma</a:t>
            </a:r>
          </a:p>
        </p:txBody>
      </p:sp>
      <p:graphicFrame>
        <p:nvGraphicFramePr>
          <p:cNvPr id="8" name="Grafico 7" descr="Grafico circolare">
            <a:extLst>
              <a:ext uri="{FF2B5EF4-FFF2-40B4-BE49-F238E27FC236}">
                <a16:creationId xmlns:a16="http://schemas.microsoft.com/office/drawing/2014/main" id="{FBF7ECDB-5910-4236-9213-FBE3B5D70CD3}"/>
              </a:ext>
            </a:extLst>
          </p:cNvPr>
          <p:cNvGraphicFramePr/>
          <p:nvPr>
            <p:extLst/>
          </p:nvPr>
        </p:nvGraphicFramePr>
        <p:xfrm>
          <a:off x="6305765" y="1309162"/>
          <a:ext cx="5054253" cy="46134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magine 2">
            <a:extLst>
              <a:ext uri="{FF2B5EF4-FFF2-40B4-BE49-F238E27FC236}">
                <a16:creationId xmlns:a16="http://schemas.microsoft.com/office/drawing/2014/main" id="{C83FFD33-6D42-4D5F-B083-B673D10E9DAE}"/>
              </a:ext>
            </a:extLst>
          </p:cNvPr>
          <p:cNvPicPr>
            <a:picLocks noChangeAspect="1"/>
          </p:cNvPicPr>
          <p:nvPr/>
        </p:nvPicPr>
        <p:blipFill>
          <a:blip r:embed="rId4"/>
          <a:stretch>
            <a:fillRect/>
          </a:stretch>
        </p:blipFill>
        <p:spPr>
          <a:xfrm>
            <a:off x="276837" y="1224793"/>
            <a:ext cx="11083181" cy="5484369"/>
          </a:xfrm>
          <a:prstGeom prst="rect">
            <a:avLst/>
          </a:prstGeom>
        </p:spPr>
      </p:pic>
    </p:spTree>
    <p:extLst>
      <p:ext uri="{BB962C8B-B14F-4D97-AF65-F5344CB8AC3E}">
        <p14:creationId xmlns:p14="http://schemas.microsoft.com/office/powerpoint/2010/main" val="1235583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3BAE504-3EA2-49DA-83C4-B1DD286AE74E}"/>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897937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F0E6BC9F-08FC-4195-891A-3506529F8846}"/>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2573149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5A0FE8E1-A9C8-41EA-AD90-95205CAC284F}"/>
              </a:ext>
            </a:extLst>
          </p:cNvPr>
          <p:cNvPicPr>
            <a:picLocks noChangeAspect="1"/>
          </p:cNvPicPr>
          <p:nvPr/>
        </p:nvPicPr>
        <p:blipFill>
          <a:blip r:embed="rId3"/>
          <a:stretch>
            <a:fillRect/>
          </a:stretch>
        </p:blipFill>
        <p:spPr>
          <a:xfrm>
            <a:off x="1719262" y="1395412"/>
            <a:ext cx="8753475" cy="4067175"/>
          </a:xfrm>
          <a:prstGeom prst="rect">
            <a:avLst/>
          </a:prstGeom>
        </p:spPr>
      </p:pic>
    </p:spTree>
    <p:extLst>
      <p:ext uri="{BB962C8B-B14F-4D97-AF65-F5344CB8AC3E}">
        <p14:creationId xmlns:p14="http://schemas.microsoft.com/office/powerpoint/2010/main" val="4236223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CC987E59-2491-4D12-A8B7-099A785DDD7C}"/>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3120878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3661E78E-F54A-44CF-8249-2353A46724D8}"/>
              </a:ext>
            </a:extLst>
          </p:cNvPr>
          <p:cNvPicPr>
            <a:picLocks noChangeAspect="1"/>
          </p:cNvPicPr>
          <p:nvPr/>
        </p:nvPicPr>
        <p:blipFill>
          <a:blip r:embed="rId3"/>
          <a:stretch>
            <a:fillRect/>
          </a:stretch>
        </p:blipFill>
        <p:spPr>
          <a:xfrm>
            <a:off x="1719262" y="1757362"/>
            <a:ext cx="8753475" cy="3343275"/>
          </a:xfrm>
          <a:prstGeom prst="rect">
            <a:avLst/>
          </a:prstGeom>
        </p:spPr>
      </p:pic>
    </p:spTree>
    <p:extLst>
      <p:ext uri="{BB962C8B-B14F-4D97-AF65-F5344CB8AC3E}">
        <p14:creationId xmlns:p14="http://schemas.microsoft.com/office/powerpoint/2010/main" val="1432637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52E56CF1-2423-4EF0-B6B9-EAA2982F1E57}"/>
              </a:ext>
            </a:extLst>
          </p:cNvPr>
          <p:cNvPicPr>
            <a:picLocks noChangeAspect="1"/>
          </p:cNvPicPr>
          <p:nvPr/>
        </p:nvPicPr>
        <p:blipFill>
          <a:blip r:embed="rId3"/>
          <a:stretch>
            <a:fillRect/>
          </a:stretch>
        </p:blipFill>
        <p:spPr>
          <a:xfrm>
            <a:off x="1719262" y="1757362"/>
            <a:ext cx="8753475" cy="3343275"/>
          </a:xfrm>
          <a:prstGeom prst="rect">
            <a:avLst/>
          </a:prstGeom>
        </p:spPr>
      </p:pic>
    </p:spTree>
    <p:extLst>
      <p:ext uri="{BB962C8B-B14F-4D97-AF65-F5344CB8AC3E}">
        <p14:creationId xmlns:p14="http://schemas.microsoft.com/office/powerpoint/2010/main" val="3878847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C5481FA5-32F2-4E7A-B6F6-DBED84A96CE4}"/>
              </a:ext>
            </a:extLst>
          </p:cNvPr>
          <p:cNvPicPr>
            <a:picLocks noChangeAspect="1"/>
          </p:cNvPicPr>
          <p:nvPr/>
        </p:nvPicPr>
        <p:blipFill>
          <a:blip r:embed="rId3"/>
          <a:stretch>
            <a:fillRect/>
          </a:stretch>
        </p:blipFill>
        <p:spPr>
          <a:xfrm>
            <a:off x="1719262" y="1485900"/>
            <a:ext cx="8753475" cy="3886200"/>
          </a:xfrm>
          <a:prstGeom prst="rect">
            <a:avLst/>
          </a:prstGeom>
        </p:spPr>
      </p:pic>
    </p:spTree>
    <p:extLst>
      <p:ext uri="{BB962C8B-B14F-4D97-AF65-F5344CB8AC3E}">
        <p14:creationId xmlns:p14="http://schemas.microsoft.com/office/powerpoint/2010/main" val="3330412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7C3B692F-7BB2-418C-9B4A-940E6EFEFA2B}"/>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2484574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1C82165B-C0E7-480E-B57F-78E8C6DBC2FA}"/>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2473308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F6D8AC11-BA0F-430C-A2D3-74511D2145E3}"/>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73207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8667" y="262467"/>
            <a:ext cx="9275232" cy="795866"/>
          </a:xfrm>
        </p:spPr>
        <p:txBody>
          <a:bodyPr lIns="0" anchor="t" anchorCtr="1"/>
          <a:lstStyle/>
          <a:p>
            <a:r>
              <a:rPr lang="it-IT" dirty="0"/>
              <a:t>L’ente in breve: l’assetto organizzativo</a:t>
            </a:r>
          </a:p>
        </p:txBody>
      </p:sp>
      <p:sp>
        <p:nvSpPr>
          <p:cNvPr id="5" name="Rettangolo 4"/>
          <p:cNvSpPr/>
          <p:nvPr/>
        </p:nvSpPr>
        <p:spPr>
          <a:xfrm>
            <a:off x="406400" y="1735668"/>
            <a:ext cx="9829800" cy="461665"/>
          </a:xfrm>
          <a:prstGeom prst="rect">
            <a:avLst/>
          </a:prstGeom>
        </p:spPr>
        <p:txBody>
          <a:bodyPr wrap="square">
            <a:spAutoFit/>
          </a:bodyPr>
          <a:lstStyle/>
          <a:p>
            <a:r>
              <a:rPr lang="it-IT" sz="1200" dirty="0"/>
              <a:t> </a:t>
            </a:r>
          </a:p>
          <a:p>
            <a:endParaRPr lang="it-IT" sz="1200" dirty="0"/>
          </a:p>
        </p:txBody>
      </p:sp>
      <p:graphicFrame>
        <p:nvGraphicFramePr>
          <p:cNvPr id="6" name="Tabella 5"/>
          <p:cNvGraphicFramePr>
            <a:graphicFrameLocks noGrp="1"/>
          </p:cNvGraphicFramePr>
          <p:nvPr>
            <p:extLst>
              <p:ext uri="{D42A27DB-BD31-4B8C-83A1-F6EECF244321}">
                <p14:modId xmlns:p14="http://schemas.microsoft.com/office/powerpoint/2010/main" val="982632557"/>
              </p:ext>
            </p:extLst>
          </p:nvPr>
        </p:nvGraphicFramePr>
        <p:xfrm>
          <a:off x="635000" y="1828801"/>
          <a:ext cx="10456333" cy="4543832"/>
        </p:xfrm>
        <a:graphic>
          <a:graphicData uri="http://schemas.openxmlformats.org/drawingml/2006/table">
            <a:tbl>
              <a:tblPr firstRow="1" bandRow="1">
                <a:tableStyleId>{0660B408-B3CF-4A94-85FC-2B1E0A45F4A2}</a:tableStyleId>
              </a:tblPr>
              <a:tblGrid>
                <a:gridCol w="3177339">
                  <a:extLst>
                    <a:ext uri="{9D8B030D-6E8A-4147-A177-3AD203B41FA5}">
                      <a16:colId xmlns:a16="http://schemas.microsoft.com/office/drawing/2014/main" val="20000"/>
                    </a:ext>
                  </a:extLst>
                </a:gridCol>
                <a:gridCol w="7278994">
                  <a:extLst>
                    <a:ext uri="{9D8B030D-6E8A-4147-A177-3AD203B41FA5}">
                      <a16:colId xmlns:a16="http://schemas.microsoft.com/office/drawing/2014/main" val="20001"/>
                    </a:ext>
                  </a:extLst>
                </a:gridCol>
              </a:tblGrid>
              <a:tr h="244882">
                <a:tc>
                  <a:txBody>
                    <a:bodyPr/>
                    <a:lstStyle/>
                    <a:p>
                      <a:pPr algn="just"/>
                      <a:r>
                        <a:rPr lang="it-IT" sz="1000" dirty="0"/>
                        <a:t>Area Organizzativa</a:t>
                      </a:r>
                    </a:p>
                  </a:txBody>
                  <a:tcPr anchor="ctr"/>
                </a:tc>
                <a:tc>
                  <a:txBody>
                    <a:bodyPr/>
                    <a:lstStyle/>
                    <a:p>
                      <a:pPr algn="just"/>
                      <a:endParaRPr lang="it-IT" sz="900" dirty="0"/>
                    </a:p>
                  </a:txBody>
                  <a:tcPr/>
                </a:tc>
                <a:extLst>
                  <a:ext uri="{0D108BD9-81ED-4DB2-BD59-A6C34878D82A}">
                    <a16:rowId xmlns:a16="http://schemas.microsoft.com/office/drawing/2014/main" val="10000"/>
                  </a:ext>
                </a:extLst>
              </a:tr>
              <a:tr h="6428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Segreteria Generale</a:t>
                      </a:r>
                    </a:p>
                    <a:p>
                      <a:pPr algn="just"/>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Svolge funzioni di coordinamento delle Aree, Prevenzione della Corruzione, Trasparenza, Controlli Interni, Raccordo tra Organi politici e gestionali, assistenza funzioni di coordinamento delle Aree, Prevenzione della Corruzione, Trasparenza, Controlli Interni, Raccordo tra Organi politici e gestionali, assistenza agli organi e gestione giuridica del personale, vi è l’ufficio del Segretario Generale.</a:t>
                      </a:r>
                    </a:p>
                  </a:txBody>
                  <a:tcPr/>
                </a:tc>
                <a:extLst>
                  <a:ext uri="{0D108BD9-81ED-4DB2-BD59-A6C34878D82A}">
                    <a16:rowId xmlns:a16="http://schemas.microsoft.com/office/drawing/2014/main" val="10001"/>
                  </a:ext>
                </a:extLst>
              </a:tr>
              <a:tr h="39793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Affari Generali e Sviluppo Locale</a:t>
                      </a:r>
                    </a:p>
                    <a:p>
                      <a:pPr algn="just"/>
                      <a:endParaRPr lang="it-IT" sz="1000" b="1" u="none" dirty="0"/>
                    </a:p>
                  </a:txBody>
                  <a:tcPr anchor="ctr"/>
                </a:tc>
                <a:tc>
                  <a:txBody>
                    <a:bodyPr/>
                    <a:lstStyle/>
                    <a:p>
                      <a:pPr algn="just"/>
                      <a:r>
                        <a:rPr lang="it-IT" sz="900" dirty="0"/>
                        <a:t>L’A.O. I, si articola in un ufficio direzione, quattro servizi di line e tre servizi di staff oltre all’Unità Autonoma Avvocatura Comunale.</a:t>
                      </a:r>
                    </a:p>
                    <a:p>
                      <a:pPr algn="just"/>
                      <a:r>
                        <a:rPr lang="it-IT" sz="900" dirty="0"/>
                        <a:t>Al dirigente dell’A.O. I è inoltre attribuita la responsabilità di Vice Segretario.</a:t>
                      </a:r>
                    </a:p>
                  </a:txBody>
                  <a:tcPr/>
                </a:tc>
                <a:extLst>
                  <a:ext uri="{0D108BD9-81ED-4DB2-BD59-A6C34878D82A}">
                    <a16:rowId xmlns:a16="http://schemas.microsoft.com/office/drawing/2014/main" val="10002"/>
                  </a:ext>
                </a:extLst>
              </a:tr>
              <a:tr h="390740">
                <a:tc>
                  <a:txBody>
                    <a:bodyPr/>
                    <a:lstStyle/>
                    <a:p>
                      <a:pPr algn="just"/>
                      <a:r>
                        <a:rPr lang="it-IT" sz="1000" u="none" dirty="0"/>
                        <a:t>Servizi Finanziari e Demografici </a:t>
                      </a:r>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L’A.O. II si articola in un ufficio direzione ed in cinque servizi di staff e tre servizi di line. In aggiunta alle funzioni già assegnate è prevista con la presente riorganizzazione l’attivazione di una unità organizzativa destinata alla gestione economica del personale.</a:t>
                      </a:r>
                    </a:p>
                  </a:txBody>
                  <a:tcPr/>
                </a:tc>
                <a:extLst>
                  <a:ext uri="{0D108BD9-81ED-4DB2-BD59-A6C34878D82A}">
                    <a16:rowId xmlns:a16="http://schemas.microsoft.com/office/drawing/2014/main" val="10003"/>
                  </a:ext>
                </a:extLst>
              </a:tr>
              <a:tr h="5509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000" u="none" dirty="0"/>
                    </a:p>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Urbanistica,</a:t>
                      </a:r>
                      <a:r>
                        <a:rPr lang="it-IT" sz="1000" u="none" baseline="0" dirty="0"/>
                        <a:t> Edilizia privata </a:t>
                      </a:r>
                      <a:r>
                        <a:rPr lang="it-IT" sz="1000" u="none" dirty="0"/>
                        <a:t>e Lavori Pubblici </a:t>
                      </a:r>
                    </a:p>
                    <a:p>
                      <a:pPr algn="just"/>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L’A.O. IV si articola in un ufficio direzione ed in due servizi di line. Il servizio Lavori Pubblici e Manutenzioni articolato in sette uffici ed il servizio Urbanistica, edilizia e demanio articolato in tre uffici. </a:t>
                      </a:r>
                    </a:p>
                  </a:txBody>
                  <a:tcPr/>
                </a:tc>
                <a:extLst>
                  <a:ext uri="{0D108BD9-81ED-4DB2-BD59-A6C34878D82A}">
                    <a16:rowId xmlns:a16="http://schemas.microsoft.com/office/drawing/2014/main" val="10004"/>
                  </a:ext>
                </a:extLst>
              </a:tr>
              <a:tr h="5050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Ambiente,</a:t>
                      </a:r>
                      <a:r>
                        <a:rPr lang="it-IT" sz="1000" u="none" baseline="0" dirty="0"/>
                        <a:t> Contratti e Appalti</a:t>
                      </a:r>
                      <a:endParaRPr lang="it-IT" sz="1000" b="1" u="none" dirty="0"/>
                    </a:p>
                  </a:txBody>
                  <a:tcPr anchor="ctr"/>
                </a:tc>
                <a:tc>
                  <a:txBody>
                    <a:bodyPr/>
                    <a:lstStyle/>
                    <a:p>
                      <a:pPr algn="just"/>
                      <a:r>
                        <a:rPr lang="it-IT" sz="900" dirty="0"/>
                        <a:t>L’A.O. III si articola in un ufficio direzione ed in due servizi di staff e tre servizi di line, presso l’A.O. III è istituita la Centrale Unica di Committenza in convenzione con il Comune di Fasano e l’Ufficio dell’Aro BA/8 in convenzione con i Comuni di Mola di Bari, Conversano e Polignano a Mare. Presso la medesima area è istituita la commissione VAS e Paesaggio</a:t>
                      </a:r>
                    </a:p>
                  </a:txBody>
                  <a:tcPr/>
                </a:tc>
                <a:extLst>
                  <a:ext uri="{0D108BD9-81ED-4DB2-BD59-A6C34878D82A}">
                    <a16:rowId xmlns:a16="http://schemas.microsoft.com/office/drawing/2014/main" val="10005"/>
                  </a:ext>
                </a:extLst>
              </a:tr>
              <a:tr h="8170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Pubblica Istruzione, Sport e Servizi Sociali e Politiche abitative</a:t>
                      </a:r>
                    </a:p>
                    <a:p>
                      <a:pPr algn="just"/>
                      <a:endParaRPr lang="it-IT" sz="1000" b="1" u="none" dirty="0"/>
                    </a:p>
                  </a:txBody>
                  <a:tcPr anchor="ctr"/>
                </a:tc>
                <a:tc>
                  <a:txBody>
                    <a:bodyPr/>
                    <a:lstStyle/>
                    <a:p>
                      <a:pPr algn="just"/>
                      <a:r>
                        <a:rPr lang="it-IT" sz="900" dirty="0"/>
                        <a:t>L’A.O. V si articola in un ufficio direzione ed in cinque servizi. L’A.O. V opera inoltre in stretta correlazione con l’Ufficio di Piano nell’ambito dei servizi in convenzione con i Comuni dell’Ambito Sociale di Conversano, Monopoli, Polignano.</a:t>
                      </a:r>
                    </a:p>
                    <a:p>
                      <a:pPr algn="just"/>
                      <a:r>
                        <a:rPr lang="it-IT" sz="900" dirty="0"/>
                        <a:t>In sede di riorganizzazione è stato previsto l’ampliamento delle funzioni ascritte al servizio politiche abitative e la rimodulazione del servizio pubblica istruzione e trasporto pubblico locale mantenendo nel medesimo servizio le sole funzioni relative alla pubblica istruzione; la funzione del trasporto pubblico è stata assegnata all’Area Organizzativa VI.</a:t>
                      </a:r>
                    </a:p>
                  </a:txBody>
                  <a:tcPr/>
                </a:tc>
                <a:extLst>
                  <a:ext uri="{0D108BD9-81ED-4DB2-BD59-A6C34878D82A}">
                    <a16:rowId xmlns:a16="http://schemas.microsoft.com/office/drawing/2014/main" val="10006"/>
                  </a:ext>
                </a:extLst>
              </a:tr>
              <a:tr h="6707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Polizia Locale e Protezione civile</a:t>
                      </a:r>
                    </a:p>
                    <a:p>
                      <a:pPr algn="just"/>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L’A.O. VI si caratterizza per un’articolazione peculiare correlata alle specifiche funzioni svolte dall’Area della Polizia Locale e si articola in uno staff di direzione composto da cinque uffici e l’organizzazione del corpo di polizia locale in cinque nuclei operativi alle dipendenze di un comandante. Presso l’A.O. VI è operante l’Ufficio del giudice di pace in convenzione con il Comune di Polignano. In sede di riorganizzazione e sono state assegnate all’Area Organizzativa VI le funzioni del trasporto pubblico locale.</a:t>
                      </a:r>
                    </a:p>
                  </a:txBody>
                  <a:tcPr/>
                </a:tc>
                <a:extLst>
                  <a:ext uri="{0D108BD9-81ED-4DB2-BD59-A6C34878D82A}">
                    <a16:rowId xmlns:a16="http://schemas.microsoft.com/office/drawing/2014/main" val="10007"/>
                  </a:ext>
                </a:extLst>
              </a:tr>
            </a:tbl>
          </a:graphicData>
        </a:graphic>
      </p:graphicFrame>
      <p:sp>
        <p:nvSpPr>
          <p:cNvPr id="8" name="Rettangolo 7"/>
          <p:cNvSpPr/>
          <p:nvPr/>
        </p:nvSpPr>
        <p:spPr>
          <a:xfrm>
            <a:off x="694267" y="1176867"/>
            <a:ext cx="10515600" cy="461665"/>
          </a:xfrm>
          <a:prstGeom prst="rect">
            <a:avLst/>
          </a:prstGeom>
        </p:spPr>
        <p:txBody>
          <a:bodyPr wrap="square">
            <a:spAutoFit/>
          </a:bodyPr>
          <a:lstStyle/>
          <a:p>
            <a:r>
              <a:rPr lang="it-IT" sz="1200" dirty="0"/>
              <a:t>Con deliberazioni di Giunta Comunale n. 57 del 8.04.2019 è stata approvata la nuova struttura organizzativa del Comune di Monopoli e con delibera di Giunta comunale n. 68 del 18.4.2019 è stato approvato il definitivo assetto organizzativo dell’ente. </a:t>
            </a:r>
          </a:p>
        </p:txBody>
      </p:sp>
    </p:spTree>
    <p:extLst>
      <p:ext uri="{BB962C8B-B14F-4D97-AF65-F5344CB8AC3E}">
        <p14:creationId xmlns:p14="http://schemas.microsoft.com/office/powerpoint/2010/main" val="3575933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D06EBED-3DA5-4612-B65E-25377E8744DD}"/>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433030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16CEFBF0-8341-4FAB-87DC-A7589F6E2731}"/>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152941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70164325-6F24-4FE2-858F-6C75687DA192}"/>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801162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B06B21B9-5BFC-4D97-B7B9-A603573CD718}"/>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26642149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680C237E-3A8D-4F88-B596-08A5411BFF21}"/>
              </a:ext>
            </a:extLst>
          </p:cNvPr>
          <p:cNvPicPr>
            <a:picLocks noChangeAspect="1"/>
          </p:cNvPicPr>
          <p:nvPr/>
        </p:nvPicPr>
        <p:blipFill>
          <a:blip r:embed="rId3"/>
          <a:stretch>
            <a:fillRect/>
          </a:stretch>
        </p:blipFill>
        <p:spPr>
          <a:xfrm>
            <a:off x="1719262" y="1752600"/>
            <a:ext cx="8753475" cy="3352800"/>
          </a:xfrm>
          <a:prstGeom prst="rect">
            <a:avLst/>
          </a:prstGeom>
        </p:spPr>
      </p:pic>
    </p:spTree>
    <p:extLst>
      <p:ext uri="{BB962C8B-B14F-4D97-AF65-F5344CB8AC3E}">
        <p14:creationId xmlns:p14="http://schemas.microsoft.com/office/powerpoint/2010/main" val="1546231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52B1471C-FDCF-46C7-989A-CC681D0A6BD3}"/>
              </a:ext>
            </a:extLst>
          </p:cNvPr>
          <p:cNvPicPr>
            <a:picLocks noChangeAspect="1"/>
          </p:cNvPicPr>
          <p:nvPr/>
        </p:nvPicPr>
        <p:blipFill>
          <a:blip r:embed="rId3"/>
          <a:stretch>
            <a:fillRect/>
          </a:stretch>
        </p:blipFill>
        <p:spPr>
          <a:xfrm>
            <a:off x="1719262" y="1752600"/>
            <a:ext cx="8753475" cy="3352800"/>
          </a:xfrm>
          <a:prstGeom prst="rect">
            <a:avLst/>
          </a:prstGeom>
        </p:spPr>
      </p:pic>
    </p:spTree>
    <p:extLst>
      <p:ext uri="{BB962C8B-B14F-4D97-AF65-F5344CB8AC3E}">
        <p14:creationId xmlns:p14="http://schemas.microsoft.com/office/powerpoint/2010/main" val="27921720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EA8D9C18-EF1E-4E20-B660-E492658B6E3C}"/>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21353037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298BD3CA-4918-4EAF-BF8E-D631BE622150}"/>
              </a:ext>
            </a:extLst>
          </p:cNvPr>
          <p:cNvPicPr>
            <a:picLocks noChangeAspect="1"/>
          </p:cNvPicPr>
          <p:nvPr/>
        </p:nvPicPr>
        <p:blipFill>
          <a:blip r:embed="rId3"/>
          <a:stretch>
            <a:fillRect/>
          </a:stretch>
        </p:blipFill>
        <p:spPr>
          <a:xfrm>
            <a:off x="1719262" y="1662112"/>
            <a:ext cx="8753475" cy="3533775"/>
          </a:xfrm>
          <a:prstGeom prst="rect">
            <a:avLst/>
          </a:prstGeom>
        </p:spPr>
      </p:pic>
    </p:spTree>
    <p:extLst>
      <p:ext uri="{BB962C8B-B14F-4D97-AF65-F5344CB8AC3E}">
        <p14:creationId xmlns:p14="http://schemas.microsoft.com/office/powerpoint/2010/main" val="141261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93479883-0AAD-44D1-85F4-B5A9CF7E3A6B}"/>
              </a:ext>
            </a:extLst>
          </p:cNvPr>
          <p:cNvPicPr>
            <a:picLocks noChangeAspect="1"/>
          </p:cNvPicPr>
          <p:nvPr/>
        </p:nvPicPr>
        <p:blipFill>
          <a:blip r:embed="rId3"/>
          <a:stretch>
            <a:fillRect/>
          </a:stretch>
        </p:blipFill>
        <p:spPr>
          <a:xfrm>
            <a:off x="1719262" y="1752600"/>
            <a:ext cx="8753475" cy="3352800"/>
          </a:xfrm>
          <a:prstGeom prst="rect">
            <a:avLst/>
          </a:prstGeom>
        </p:spPr>
      </p:pic>
    </p:spTree>
    <p:extLst>
      <p:ext uri="{BB962C8B-B14F-4D97-AF65-F5344CB8AC3E}">
        <p14:creationId xmlns:p14="http://schemas.microsoft.com/office/powerpoint/2010/main" val="1125964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7E741BEC-0A14-48E3-AF5E-87E6B058B496}"/>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115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8067" y="502652"/>
            <a:ext cx="11002433" cy="586058"/>
          </a:xfrm>
        </p:spPr>
        <p:txBody>
          <a:bodyPr/>
          <a:lstStyle/>
          <a:p>
            <a:r>
              <a:rPr lang="it-IT" sz="3500" dirty="0"/>
              <a:t>L’ente in breve: le posizioni organizzative</a:t>
            </a:r>
          </a:p>
        </p:txBody>
      </p:sp>
      <p:graphicFrame>
        <p:nvGraphicFramePr>
          <p:cNvPr id="3" name="Tabella 2"/>
          <p:cNvGraphicFramePr>
            <a:graphicFrameLocks noGrp="1"/>
          </p:cNvGraphicFramePr>
          <p:nvPr>
            <p:extLst>
              <p:ext uri="{D42A27DB-BD31-4B8C-83A1-F6EECF244321}">
                <p14:modId xmlns:p14="http://schemas.microsoft.com/office/powerpoint/2010/main" val="3471018289"/>
              </p:ext>
            </p:extLst>
          </p:nvPr>
        </p:nvGraphicFramePr>
        <p:xfrm>
          <a:off x="922867" y="3285068"/>
          <a:ext cx="10007600" cy="3047172"/>
        </p:xfrm>
        <a:graphic>
          <a:graphicData uri="http://schemas.openxmlformats.org/drawingml/2006/table">
            <a:tbl>
              <a:tblPr firstRow="1" bandRow="1">
                <a:tableStyleId>{0660B408-B3CF-4A94-85FC-2B1E0A45F4A2}</a:tableStyleId>
              </a:tblPr>
              <a:tblGrid>
                <a:gridCol w="4077532">
                  <a:extLst>
                    <a:ext uri="{9D8B030D-6E8A-4147-A177-3AD203B41FA5}">
                      <a16:colId xmlns:a16="http://schemas.microsoft.com/office/drawing/2014/main" val="20000"/>
                    </a:ext>
                  </a:extLst>
                </a:gridCol>
                <a:gridCol w="5930068">
                  <a:extLst>
                    <a:ext uri="{9D8B030D-6E8A-4147-A177-3AD203B41FA5}">
                      <a16:colId xmlns:a16="http://schemas.microsoft.com/office/drawing/2014/main" val="20001"/>
                    </a:ext>
                  </a:extLst>
                </a:gridCol>
              </a:tblGrid>
              <a:tr h="217572">
                <a:tc>
                  <a:txBody>
                    <a:bodyPr/>
                    <a:lstStyle/>
                    <a:p>
                      <a:pPr algn="just"/>
                      <a:r>
                        <a:rPr lang="it-IT" sz="1000" dirty="0"/>
                        <a:t>Area Organizzativa</a:t>
                      </a:r>
                    </a:p>
                  </a:txBody>
                  <a:tcPr anchor="ctr"/>
                </a:tc>
                <a:tc>
                  <a:txBody>
                    <a:bodyPr/>
                    <a:lstStyle/>
                    <a:p>
                      <a:pPr algn="just"/>
                      <a:endParaRPr lang="it-IT" sz="900" dirty="0"/>
                    </a:p>
                  </a:txBody>
                  <a:tcPr/>
                </a:tc>
                <a:extLst>
                  <a:ext uri="{0D108BD9-81ED-4DB2-BD59-A6C34878D82A}">
                    <a16:rowId xmlns:a16="http://schemas.microsoft.com/office/drawing/2014/main" val="10000"/>
                  </a:ext>
                </a:extLst>
              </a:tr>
              <a:tr h="3535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000" u="none" dirty="0"/>
                    </a:p>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Affari Generali e Sviluppo Locale</a:t>
                      </a:r>
                    </a:p>
                    <a:p>
                      <a:pPr algn="just"/>
                      <a:endParaRPr lang="it-IT" sz="1000" b="1" u="none" dirty="0"/>
                    </a:p>
                  </a:txBody>
                  <a:tcPr anchor="ctr"/>
                </a:tc>
                <a:tc>
                  <a:txBody>
                    <a:bodyPr/>
                    <a:lstStyle/>
                    <a:p>
                      <a:pPr algn="just"/>
                      <a:r>
                        <a:rPr lang="it-IT" sz="900" dirty="0"/>
                        <a:t>n. 2 Avvocatura comunale </a:t>
                      </a:r>
                    </a:p>
                    <a:p>
                      <a:pPr algn="just"/>
                      <a:r>
                        <a:rPr lang="it-IT" sz="900" dirty="0"/>
                        <a:t>n. 1 Promozione del territorio – cultura e turismo</a:t>
                      </a:r>
                    </a:p>
                  </a:txBody>
                  <a:tcPr anchor="ctr"/>
                </a:tc>
                <a:extLst>
                  <a:ext uri="{0D108BD9-81ED-4DB2-BD59-A6C34878D82A}">
                    <a16:rowId xmlns:a16="http://schemas.microsoft.com/office/drawing/2014/main" val="10001"/>
                  </a:ext>
                </a:extLst>
              </a:tr>
              <a:tr h="268941">
                <a:tc>
                  <a:txBody>
                    <a:bodyPr/>
                    <a:lstStyle/>
                    <a:p>
                      <a:pPr algn="just"/>
                      <a:r>
                        <a:rPr lang="it-IT" sz="1000" u="none" dirty="0"/>
                        <a:t>Servizi Finanziari e Demografici </a:t>
                      </a:r>
                      <a:endParaRPr lang="it-IT" sz="1000" b="1" u="none" dirty="0"/>
                    </a:p>
                  </a:txBody>
                  <a:tcPr anchor="ctr"/>
                </a:tc>
                <a:tc>
                  <a:txBody>
                    <a:bodyPr/>
                    <a:lstStyle/>
                    <a:p>
                      <a:pPr algn="just"/>
                      <a:r>
                        <a:rPr lang="it-IT" sz="900" dirty="0"/>
                        <a:t>n. 1 Fiscalità</a:t>
                      </a:r>
                    </a:p>
                  </a:txBody>
                  <a:tcPr anchor="ctr"/>
                </a:tc>
                <a:extLst>
                  <a:ext uri="{0D108BD9-81ED-4DB2-BD59-A6C34878D82A}">
                    <a16:rowId xmlns:a16="http://schemas.microsoft.com/office/drawing/2014/main" val="10002"/>
                  </a:ext>
                </a:extLst>
              </a:tr>
              <a:tr h="3535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000" u="none" dirty="0"/>
                    </a:p>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Urbanistica,</a:t>
                      </a:r>
                      <a:r>
                        <a:rPr lang="it-IT" sz="1000" u="none" baseline="0" dirty="0"/>
                        <a:t> Edilizia privata </a:t>
                      </a:r>
                      <a:r>
                        <a:rPr lang="it-IT" sz="1000" u="none" dirty="0"/>
                        <a:t>e Lavori Pubblici </a:t>
                      </a:r>
                    </a:p>
                    <a:p>
                      <a:pPr algn="just"/>
                      <a:endParaRPr lang="it-IT" sz="1000" b="1" u="none" dirty="0"/>
                    </a:p>
                  </a:txBody>
                  <a:tcPr anchor="ctr"/>
                </a:tc>
                <a:tc>
                  <a:txBody>
                    <a:bodyPr/>
                    <a:lstStyle/>
                    <a:p>
                      <a:pPr algn="just"/>
                      <a:r>
                        <a:rPr lang="it-IT" sz="900" dirty="0"/>
                        <a:t>n. 1 Lavori Pubblici e Manutenzioni</a:t>
                      </a:r>
                    </a:p>
                    <a:p>
                      <a:pPr algn="just"/>
                      <a:r>
                        <a:rPr lang="it-IT" sz="900" dirty="0"/>
                        <a:t>n. 1 Urbanistica ed Edilizia</a:t>
                      </a:r>
                    </a:p>
                  </a:txBody>
                  <a:tcPr anchor="ctr"/>
                </a:tc>
                <a:extLst>
                  <a:ext uri="{0D108BD9-81ED-4DB2-BD59-A6C34878D82A}">
                    <a16:rowId xmlns:a16="http://schemas.microsoft.com/office/drawing/2014/main" val="10003"/>
                  </a:ext>
                </a:extLst>
              </a:tr>
              <a:tr h="3366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Ambiente,</a:t>
                      </a:r>
                      <a:r>
                        <a:rPr lang="it-IT" sz="1000" u="none" baseline="0" dirty="0"/>
                        <a:t> Contratti e Appalti</a:t>
                      </a:r>
                      <a:endParaRPr lang="it-IT" sz="1000" b="1" u="none" dirty="0"/>
                    </a:p>
                  </a:txBody>
                  <a:tcPr anchor="ctr"/>
                </a:tc>
                <a:tc>
                  <a:txBody>
                    <a:bodyPr/>
                    <a:lstStyle/>
                    <a:p>
                      <a:pPr algn="just"/>
                      <a:r>
                        <a:rPr lang="it-IT" sz="900" dirty="0"/>
                        <a:t>n. 1 Gestione funzioni della Centrale Unica di Committenza</a:t>
                      </a:r>
                    </a:p>
                    <a:p>
                      <a:pPr algn="just"/>
                      <a:r>
                        <a:rPr lang="it-IT" sz="900" dirty="0"/>
                        <a:t>n. 1 </a:t>
                      </a:r>
                      <a:r>
                        <a:rPr lang="it-IT" sz="900" kern="1200" dirty="0"/>
                        <a:t>Ambiente</a:t>
                      </a:r>
                      <a:endParaRPr lang="it-IT" sz="90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3535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000" u="none" dirty="0"/>
                    </a:p>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Pubblica Istruzione, Sport e Servizi Sociali e Politiche abitative</a:t>
                      </a:r>
                    </a:p>
                    <a:p>
                      <a:pPr algn="just"/>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n. 1 Servizi sociali</a:t>
                      </a:r>
                    </a:p>
                  </a:txBody>
                  <a:tcPr anchor="ctr"/>
                </a:tc>
                <a:extLst>
                  <a:ext uri="{0D108BD9-81ED-4DB2-BD59-A6C34878D82A}">
                    <a16:rowId xmlns:a16="http://schemas.microsoft.com/office/drawing/2014/main" val="10005"/>
                  </a:ext>
                </a:extLst>
              </a:tr>
              <a:tr h="52271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000" u="none" dirty="0"/>
                        <a:t>Polizia Locale e Protezione civile</a:t>
                      </a:r>
                    </a:p>
                    <a:p>
                      <a:pPr algn="just"/>
                      <a:endParaRPr lang="it-IT" sz="1000" b="1" u="none"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900" dirty="0"/>
                        <a:t>n. 1 Ufficio del Giudice di Pace</a:t>
                      </a:r>
                    </a:p>
                    <a:p>
                      <a:pPr algn="just"/>
                      <a:endParaRPr lang="it-IT" dirty="0"/>
                    </a:p>
                  </a:txBody>
                  <a:tcPr anchor="ctr"/>
                </a:tc>
                <a:extLst>
                  <a:ext uri="{0D108BD9-81ED-4DB2-BD59-A6C34878D82A}">
                    <a16:rowId xmlns:a16="http://schemas.microsoft.com/office/drawing/2014/main" val="10006"/>
                  </a:ext>
                </a:extLst>
              </a:tr>
            </a:tbl>
          </a:graphicData>
        </a:graphic>
      </p:graphicFrame>
      <p:sp>
        <p:nvSpPr>
          <p:cNvPr id="4" name="Rettangolo 3"/>
          <p:cNvSpPr/>
          <p:nvPr/>
        </p:nvSpPr>
        <p:spPr>
          <a:xfrm>
            <a:off x="956732" y="1185333"/>
            <a:ext cx="10117667" cy="1938992"/>
          </a:xfrm>
          <a:prstGeom prst="rect">
            <a:avLst/>
          </a:prstGeom>
        </p:spPr>
        <p:txBody>
          <a:bodyPr wrap="square">
            <a:spAutoFit/>
          </a:bodyPr>
          <a:lstStyle/>
          <a:p>
            <a:pPr algn="just"/>
            <a:r>
              <a:rPr lang="it-IT" sz="1200" dirty="0"/>
              <a:t>E’ stata ravvisata da parte dell’Amministrazione la necessità di rideterminare l’assetto delle posizioni organizzative sulla base delle mutate esigenze medio tempore intervenute con la riorganizzazione approvata ad aprile 2019 e di rimodulare complessivamente la definizione dei compiti, delle attività e delle responsabilità nell’ambito delle PO già conferite in base ai cambiamenti organizzativi intervenuti ed agli obiettivi dirigenziali assegnati per l’anno 2019. </a:t>
            </a:r>
          </a:p>
          <a:p>
            <a:pPr algn="just"/>
            <a:endParaRPr lang="it-IT" sz="1200" dirty="0"/>
          </a:p>
          <a:p>
            <a:pPr algn="just"/>
            <a:r>
              <a:rPr lang="it-IT" sz="1200" dirty="0"/>
              <a:t>A seguito di un confronto con le OO.SS. sono stati definiti i criteri e le modalità per il conferimento degli incarichi di posizione organizzativa nel rispetto del CCNL vigente, al fine di giungere alla redazione del </a:t>
            </a:r>
            <a:r>
              <a:rPr lang="it-IT" sz="1200" i="1" dirty="0"/>
              <a:t>Regolamento delle posizioni organizzative</a:t>
            </a:r>
            <a:r>
              <a:rPr lang="it-IT" sz="1200" dirty="0"/>
              <a:t>. </a:t>
            </a:r>
          </a:p>
          <a:p>
            <a:pPr algn="just"/>
            <a:r>
              <a:rPr lang="it-IT" sz="1200" dirty="0"/>
              <a:t>La nuova disciplina delle posizioni organizzative è stata approvata con deliberazione di Giunta Comunale n. 94 del 21.5.2019, in conformità a quanto disposto dal nuovo CCNL Funzioni Locali sottoscritto il 21.05.2018.</a:t>
            </a:r>
          </a:p>
          <a:p>
            <a:pPr algn="just"/>
            <a:r>
              <a:rPr lang="it-IT" sz="1200" dirty="0"/>
              <a:t>Sono state istituite per il 2019 le seguenti posizioni organizzative:</a:t>
            </a:r>
          </a:p>
        </p:txBody>
      </p:sp>
    </p:spTree>
    <p:extLst>
      <p:ext uri="{BB962C8B-B14F-4D97-AF65-F5344CB8AC3E}">
        <p14:creationId xmlns:p14="http://schemas.microsoft.com/office/powerpoint/2010/main" val="23142534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8D1D2012-5EB5-4E29-8DB3-0277C70FC8F0}"/>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3508410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A78B8F08-D4A2-4C0E-9B6E-4925C9C7FE7B}"/>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4236355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F3DF6036-29BA-414C-A9E2-D4690BEF62FC}"/>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38618139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F1266CB3-8372-49AA-A66E-C0CE03E9E569}"/>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32756537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DAF4AF09-D2C7-4A81-AC2D-27124641856B}"/>
              </a:ext>
            </a:extLst>
          </p:cNvPr>
          <p:cNvPicPr>
            <a:picLocks noChangeAspect="1"/>
          </p:cNvPicPr>
          <p:nvPr/>
        </p:nvPicPr>
        <p:blipFill>
          <a:blip r:embed="rId3"/>
          <a:stretch>
            <a:fillRect/>
          </a:stretch>
        </p:blipFill>
        <p:spPr>
          <a:xfrm>
            <a:off x="1719262" y="1490662"/>
            <a:ext cx="8753475" cy="3876675"/>
          </a:xfrm>
          <a:prstGeom prst="rect">
            <a:avLst/>
          </a:prstGeom>
        </p:spPr>
      </p:pic>
    </p:spTree>
    <p:extLst>
      <p:ext uri="{BB962C8B-B14F-4D97-AF65-F5344CB8AC3E}">
        <p14:creationId xmlns:p14="http://schemas.microsoft.com/office/powerpoint/2010/main" val="37234575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19DDD074-4981-45EB-B4CB-E54F29A9F3DF}"/>
              </a:ext>
            </a:extLst>
          </p:cNvPr>
          <p:cNvPicPr>
            <a:picLocks noChangeAspect="1"/>
          </p:cNvPicPr>
          <p:nvPr/>
        </p:nvPicPr>
        <p:blipFill>
          <a:blip r:embed="rId3"/>
          <a:stretch>
            <a:fillRect/>
          </a:stretch>
        </p:blipFill>
        <p:spPr>
          <a:xfrm>
            <a:off x="1719262" y="1490662"/>
            <a:ext cx="8753475" cy="3876675"/>
          </a:xfrm>
          <a:prstGeom prst="rect">
            <a:avLst/>
          </a:prstGeom>
        </p:spPr>
      </p:pic>
    </p:spTree>
    <p:extLst>
      <p:ext uri="{BB962C8B-B14F-4D97-AF65-F5344CB8AC3E}">
        <p14:creationId xmlns:p14="http://schemas.microsoft.com/office/powerpoint/2010/main" val="33173115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3" name="Immagine 2">
            <a:extLst>
              <a:ext uri="{FF2B5EF4-FFF2-40B4-BE49-F238E27FC236}">
                <a16:creationId xmlns:a16="http://schemas.microsoft.com/office/drawing/2014/main" id="{055E266A-2066-474A-978B-C28CBA595A13}"/>
              </a:ext>
            </a:extLst>
          </p:cNvPr>
          <p:cNvPicPr>
            <a:picLocks noChangeAspect="1"/>
          </p:cNvPicPr>
          <p:nvPr/>
        </p:nvPicPr>
        <p:blipFill>
          <a:blip r:embed="rId3"/>
          <a:stretch>
            <a:fillRect/>
          </a:stretch>
        </p:blipFill>
        <p:spPr>
          <a:xfrm>
            <a:off x="1719262" y="1400175"/>
            <a:ext cx="8753475" cy="4057650"/>
          </a:xfrm>
          <a:prstGeom prst="rect">
            <a:avLst/>
          </a:prstGeom>
        </p:spPr>
      </p:pic>
    </p:spTree>
    <p:extLst>
      <p:ext uri="{BB962C8B-B14F-4D97-AF65-F5344CB8AC3E}">
        <p14:creationId xmlns:p14="http://schemas.microsoft.com/office/powerpoint/2010/main" val="646495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FCCDACA9-A1E9-486A-A507-E3165A1FD3B5}"/>
              </a:ext>
            </a:extLst>
          </p:cNvPr>
          <p:cNvPicPr>
            <a:picLocks noChangeAspect="1"/>
          </p:cNvPicPr>
          <p:nvPr/>
        </p:nvPicPr>
        <p:blipFill>
          <a:blip r:embed="rId3"/>
          <a:stretch>
            <a:fillRect/>
          </a:stretch>
        </p:blipFill>
        <p:spPr>
          <a:xfrm>
            <a:off x="1719262" y="1462087"/>
            <a:ext cx="8753475" cy="3933825"/>
          </a:xfrm>
          <a:prstGeom prst="rect">
            <a:avLst/>
          </a:prstGeom>
        </p:spPr>
      </p:pic>
    </p:spTree>
    <p:extLst>
      <p:ext uri="{BB962C8B-B14F-4D97-AF65-F5344CB8AC3E}">
        <p14:creationId xmlns:p14="http://schemas.microsoft.com/office/powerpoint/2010/main" val="12476876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D4AFAB1E-BAC8-4145-813C-95CAA5D81507}"/>
              </a:ext>
            </a:extLst>
          </p:cNvPr>
          <p:cNvPicPr>
            <a:picLocks noChangeAspect="1"/>
          </p:cNvPicPr>
          <p:nvPr/>
        </p:nvPicPr>
        <p:blipFill>
          <a:blip r:embed="rId3"/>
          <a:stretch>
            <a:fillRect/>
          </a:stretch>
        </p:blipFill>
        <p:spPr>
          <a:xfrm>
            <a:off x="1719262" y="1666875"/>
            <a:ext cx="8753475" cy="3524250"/>
          </a:xfrm>
          <a:prstGeom prst="rect">
            <a:avLst/>
          </a:prstGeom>
        </p:spPr>
      </p:pic>
    </p:spTree>
    <p:extLst>
      <p:ext uri="{BB962C8B-B14F-4D97-AF65-F5344CB8AC3E}">
        <p14:creationId xmlns:p14="http://schemas.microsoft.com/office/powerpoint/2010/main" val="1618902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r>
              <a:rPr lang="it-IT" dirty="0"/>
              <a:t>Sezione II - Grado di realizzazione degli obiettivi</a:t>
            </a:r>
          </a:p>
        </p:txBody>
      </p:sp>
      <p:pic>
        <p:nvPicPr>
          <p:cNvPr id="2" name="Immagine 1">
            <a:extLst>
              <a:ext uri="{FF2B5EF4-FFF2-40B4-BE49-F238E27FC236}">
                <a16:creationId xmlns:a16="http://schemas.microsoft.com/office/drawing/2014/main" id="{DC085382-97FC-4059-8E59-F6492DF1A7A5}"/>
              </a:ext>
            </a:extLst>
          </p:cNvPr>
          <p:cNvPicPr>
            <a:picLocks noChangeAspect="1"/>
          </p:cNvPicPr>
          <p:nvPr/>
        </p:nvPicPr>
        <p:blipFill>
          <a:blip r:embed="rId3"/>
          <a:stretch>
            <a:fillRect/>
          </a:stretch>
        </p:blipFill>
        <p:spPr>
          <a:xfrm>
            <a:off x="1719262" y="1576387"/>
            <a:ext cx="8753475" cy="3705225"/>
          </a:xfrm>
          <a:prstGeom prst="rect">
            <a:avLst/>
          </a:prstGeom>
        </p:spPr>
      </p:pic>
    </p:spTree>
    <p:extLst>
      <p:ext uri="{BB962C8B-B14F-4D97-AF65-F5344CB8AC3E}">
        <p14:creationId xmlns:p14="http://schemas.microsoft.com/office/powerpoint/2010/main" val="2766618929"/>
      </p:ext>
    </p:extLst>
  </p:cSld>
  <p:clrMapOvr>
    <a:masterClrMapping/>
  </p:clrMapOvr>
</p:sld>
</file>

<file path=ppt/theme/theme1.xml><?xml version="1.0" encoding="utf-8"?>
<a:theme xmlns:a="http://schemas.openxmlformats.org/drawingml/2006/main" name="Tema di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591_TF89715846" id="{0A9DA3FE-EFA6-43CE-BDEB-B00CBAE3F41D}" vid="{9D454B9C-0501-48D3-9BF4-19B502D2D64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450439D9-8631-4FC1-BCE0-1BDB23425EE1}">
  <ds:schemaRefs>
    <ds:schemaRef ds:uri="http://purl.org/dc/elements/1.1/"/>
    <ds:schemaRef ds:uri="http://schemas.microsoft.com/office/2006/metadata/properties"/>
    <ds:schemaRef ds:uri="http://www.w3.org/XML/1998/namespace"/>
    <ds:schemaRef ds:uri="http://purl.org/dc/dcmitype/"/>
    <ds:schemaRef ds:uri="http://schemas.microsoft.com/sharepoint/v3"/>
    <ds:schemaRef ds:uri="http://schemas.microsoft.com/office/2006/documentManagement/types"/>
    <ds:schemaRef ds:uri="fb0879af-3eba-417a-a55a-ffe6dcd6ca77"/>
    <ds:schemaRef ds:uri="http://schemas.microsoft.com/office/infopath/2007/PartnerControls"/>
    <ds:schemaRef ds:uri="http://schemas.openxmlformats.org/package/2006/metadata/core-properties"/>
    <ds:schemaRef ds:uri="6dc4bcd6-49db-4c07-9060-8acfc67cef9f"/>
    <ds:schemaRef ds:uri="http://purl.org/dc/terms/"/>
  </ds:schemaRefs>
</ds:datastoreItem>
</file>

<file path=customXml/itemProps3.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immagini dell’oceano</Template>
  <TotalTime>0</TotalTime>
  <Words>5346</Words>
  <Application>Microsoft Office PowerPoint</Application>
  <PresentationFormat>Widescreen</PresentationFormat>
  <Paragraphs>636</Paragraphs>
  <Slides>128</Slides>
  <Notes>114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128</vt:i4>
      </vt:variant>
    </vt:vector>
  </HeadingPairs>
  <TitlesOfParts>
    <vt:vector size="134" baseType="lpstr">
      <vt:lpstr>Arial</vt:lpstr>
      <vt:lpstr>Calibri</vt:lpstr>
      <vt:lpstr>Calibri-OneByteIdentityH</vt:lpstr>
      <vt:lpstr>Century Gothic</vt:lpstr>
      <vt:lpstr>Wingdings</vt:lpstr>
      <vt:lpstr>Tema di Office</vt:lpstr>
      <vt:lpstr>Relazione sulla Performance 2019</vt:lpstr>
      <vt:lpstr>Indice</vt:lpstr>
      <vt:lpstr>Presentazione della relazione  </vt:lpstr>
      <vt:lpstr>Presentazione della relazione  </vt:lpstr>
      <vt:lpstr>Presentazione della relazione</vt:lpstr>
      <vt:lpstr>L’Ente in breve: organizzazione e personale al 31.12.2019</vt:lpstr>
      <vt:lpstr>L’Ente in breve: organigramma</vt:lpstr>
      <vt:lpstr>L’ente in breve: l’assetto organizzativo</vt:lpstr>
      <vt:lpstr>L’ente in breve: le posizioni organizzative</vt:lpstr>
      <vt:lpstr>L’Ente in breve: risorse finanziarie al 31.12.2019</vt:lpstr>
      <vt:lpstr>Sezione I - Grado di realizzazione delle strategie</vt:lpstr>
      <vt:lpstr>Sezione II - Grado di realizzazione degli obiettivi  </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  </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  </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  </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  </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 - Grado di realizzazione degli obiettivi</vt:lpstr>
      <vt:lpstr>Sezione III – Obiettivi rilevanti per la valutazione dei Dirigenti</vt:lpstr>
      <vt:lpstr>Sezione III – Obiettivi rilevanti per la valutazione dei Dirigenti</vt:lpstr>
      <vt:lpstr>Sezione III – Obiettivi rilevanti per la valutazione dei Dirigenti</vt:lpstr>
      <vt:lpstr>Sezione III – Obiettivi rilevanti per la valutazione dei Dirigenti</vt:lpstr>
      <vt:lpstr>Sezione III – Obiettivi rilevanti per la valutazione dei Dirigenti</vt:lpstr>
      <vt:lpstr>Sezione III – Obiettivi rilevanti per la valutazione dei Dirigenti</vt:lpstr>
      <vt:lpstr>Sezione III – Obiettivi rilevanti per la valutazione dei Dirigenti</vt:lpstr>
      <vt:lpstr>Sezione III – Obiettivi rilevanti per la valutazione dei Dirigenti</vt:lpstr>
      <vt:lpstr>Sezione IV: volumi di attività – Servizi ad utenza interna</vt:lpstr>
      <vt:lpstr>Sezione IV: volumi di attività – Servizi ad utenza interna</vt:lpstr>
      <vt:lpstr>Sezione IV: volumi di attività – Servizi ad utenza interna</vt:lpstr>
      <vt:lpstr>Sezione IV: volumi di attività – Servizi ad utenza esterna</vt:lpstr>
      <vt:lpstr>Sezione IV: volumi di attività – Servizi ad utenza esterna</vt:lpstr>
      <vt:lpstr>Sezione IV: volumi di attività – Servizi ad utenza esterna</vt:lpstr>
      <vt:lpstr>Sezione IV: volumi di attività – Servizi ad utenza esterna</vt:lpstr>
      <vt:lpstr>Sezione IV: volumi di attività – Servizi ad utenza esterna</vt:lpstr>
      <vt:lpstr>Sezione IV: volumi di attività – Servizi ad utenza esterna</vt:lpstr>
      <vt:lpstr>Sezione IV: volumi di attività – Servizi ad utenza esterna</vt:lpstr>
      <vt:lpstr>Sezione V: gli esiti dell’indagine sul benessere organizzativo 2019</vt:lpstr>
      <vt:lpstr>Osservazioni e conclusioni</vt:lpstr>
      <vt:lpstr>Diapositiva con citazione e immagine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2020-06-23T08:17:56Z</dcterms:created>
  <dcterms:modified xsi:type="dcterms:W3CDTF">2021-04-26T12:30:32Z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